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9" r:id="rId5"/>
    <p:sldId id="270" r:id="rId6"/>
    <p:sldId id="274" r:id="rId7"/>
    <p:sldId id="275" r:id="rId8"/>
    <p:sldId id="276" r:id="rId9"/>
    <p:sldId id="277" r:id="rId10"/>
    <p:sldId id="278" r:id="rId11"/>
    <p:sldId id="259" r:id="rId12"/>
    <p:sldId id="267" r:id="rId13"/>
    <p:sldId id="260" r:id="rId14"/>
    <p:sldId id="268" r:id="rId15"/>
    <p:sldId id="261" r:id="rId16"/>
    <p:sldId id="263" r:id="rId17"/>
    <p:sldId id="262" r:id="rId18"/>
    <p:sldId id="271" r:id="rId19"/>
    <p:sldId id="272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2B2B2"/>
    <a:srgbClr val="DDDDDD"/>
    <a:srgbClr val="CCCCFF"/>
    <a:srgbClr val="878E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E173289-B90D-4509-BB4D-A61125E5EF5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29353754-1D02-4832-A729-262B49545B29}">
      <dgm:prSet/>
      <dgm:spPr/>
      <dgm:t>
        <a:bodyPr/>
        <a:lstStyle/>
        <a:p>
          <a:pPr rtl="0"/>
          <a:r>
            <a:rPr lang="it-IT" baseline="0" dirty="0" err="1"/>
            <a:t>listopadne</a:t>
          </a:r>
          <a:r>
            <a:rPr lang="it-IT" baseline="0" dirty="0"/>
            <a:t> </a:t>
          </a:r>
          <a:r>
            <a:rPr lang="it-IT" baseline="0" dirty="0" err="1"/>
            <a:t>šume</a:t>
          </a:r>
          <a:r>
            <a:rPr lang="it-IT" baseline="0" dirty="0"/>
            <a:t> (</a:t>
          </a:r>
          <a:r>
            <a:rPr lang="it-IT" baseline="0" dirty="0" err="1"/>
            <a:t>bukva</a:t>
          </a:r>
          <a:r>
            <a:rPr lang="it-IT" baseline="0" dirty="0"/>
            <a:t>, </a:t>
          </a:r>
          <a:r>
            <a:rPr lang="it-IT" baseline="0" dirty="0" err="1"/>
            <a:t>hrast</a:t>
          </a:r>
          <a:r>
            <a:rPr lang="it-IT" baseline="0" dirty="0">
              <a:latin typeface="Franklin Gothic Book" panose="020B0503020102020204"/>
            </a:rPr>
            <a:t> </a:t>
          </a:r>
          <a:r>
            <a:rPr lang="it-IT" baseline="0" dirty="0" err="1">
              <a:latin typeface="Franklin Gothic Book" panose="020B0503020102020204"/>
            </a:rPr>
            <a:t>lužnjak</a:t>
          </a:r>
          <a:r>
            <a:rPr lang="it-IT" baseline="0" dirty="0"/>
            <a:t>, </a:t>
          </a:r>
          <a:r>
            <a:rPr lang="it-IT" baseline="0" dirty="0" err="1"/>
            <a:t>grab</a:t>
          </a:r>
          <a:r>
            <a:rPr lang="it-IT" baseline="0" dirty="0"/>
            <a:t>, </a:t>
          </a:r>
          <a:r>
            <a:rPr lang="it-IT" baseline="0" dirty="0" err="1"/>
            <a:t>javor</a:t>
          </a:r>
          <a:r>
            <a:rPr lang="it-IT" baseline="0" dirty="0"/>
            <a:t>, </a:t>
          </a:r>
          <a:r>
            <a:rPr lang="it-IT" baseline="0" dirty="0" err="1"/>
            <a:t>bagrem</a:t>
          </a:r>
          <a:r>
            <a:rPr lang="it-IT" baseline="0" dirty="0"/>
            <a:t>, </a:t>
          </a:r>
          <a:r>
            <a:rPr lang="it-IT" baseline="0" dirty="0" err="1"/>
            <a:t>jela,topola</a:t>
          </a:r>
          <a:r>
            <a:rPr lang="it-IT" baseline="0" dirty="0"/>
            <a:t>, </a:t>
          </a:r>
          <a:r>
            <a:rPr lang="it-IT" baseline="0" dirty="0" err="1"/>
            <a:t>vrba</a:t>
          </a:r>
          <a:r>
            <a:rPr lang="it-IT" baseline="0" dirty="0"/>
            <a:t>…) </a:t>
          </a:r>
          <a:endParaRPr lang="en-US" dirty="0"/>
        </a:p>
      </dgm:t>
    </dgm:pt>
    <dgm:pt modelId="{9905F74C-24A0-4344-9A3B-0CED701C1159}" type="parTrans" cxnId="{9D5D040E-14EB-4647-9F75-213F1EF5BE51}">
      <dgm:prSet/>
      <dgm:spPr/>
      <dgm:t>
        <a:bodyPr/>
        <a:lstStyle/>
        <a:p>
          <a:endParaRPr lang="en-US"/>
        </a:p>
      </dgm:t>
    </dgm:pt>
    <dgm:pt modelId="{BE924B65-3AF9-4802-8268-3FC4981813D1}" type="sibTrans" cxnId="{9D5D040E-14EB-4647-9F75-213F1EF5BE51}">
      <dgm:prSet/>
      <dgm:spPr/>
      <dgm:t>
        <a:bodyPr/>
        <a:lstStyle/>
        <a:p>
          <a:endParaRPr lang="en-US"/>
        </a:p>
      </dgm:t>
    </dgm:pt>
    <dgm:pt modelId="{BF253CB4-7D42-40AA-B4D4-FAF3D81B6B29}">
      <dgm:prSet/>
      <dgm:spPr/>
      <dgm:t>
        <a:bodyPr/>
        <a:lstStyle/>
        <a:p>
          <a:r>
            <a:rPr lang="it-IT" baseline="0" dirty="0" err="1"/>
            <a:t>mješovite</a:t>
          </a:r>
          <a:r>
            <a:rPr lang="it-IT" baseline="0" dirty="0"/>
            <a:t> </a:t>
          </a:r>
          <a:r>
            <a:rPr lang="it-IT" baseline="0" dirty="0" err="1"/>
            <a:t>šume</a:t>
          </a:r>
          <a:endParaRPr lang="en-US" dirty="0" err="1"/>
        </a:p>
      </dgm:t>
    </dgm:pt>
    <dgm:pt modelId="{53F2D868-DB2F-4E69-B4FE-E5C21207F08E}" type="parTrans" cxnId="{AC284EED-9E08-491F-ADF9-3EAEBD58C313}">
      <dgm:prSet/>
      <dgm:spPr/>
      <dgm:t>
        <a:bodyPr/>
        <a:lstStyle/>
        <a:p>
          <a:endParaRPr lang="en-US"/>
        </a:p>
      </dgm:t>
    </dgm:pt>
    <dgm:pt modelId="{DF568BAB-6B9C-4D7E-A6F1-00BA71BF7D7B}" type="sibTrans" cxnId="{AC284EED-9E08-491F-ADF9-3EAEBD58C313}">
      <dgm:prSet/>
      <dgm:spPr/>
      <dgm:t>
        <a:bodyPr/>
        <a:lstStyle/>
        <a:p>
          <a:endParaRPr lang="en-US"/>
        </a:p>
      </dgm:t>
    </dgm:pt>
    <dgm:pt modelId="{A55A494D-EC4F-4BD0-942F-91A28CF06777}">
      <dgm:prSet/>
      <dgm:spPr/>
      <dgm:t>
        <a:bodyPr/>
        <a:lstStyle/>
        <a:p>
          <a:r>
            <a:rPr lang="it-IT" baseline="0" dirty="0" err="1"/>
            <a:t>vazdazelene</a:t>
          </a:r>
          <a:r>
            <a:rPr lang="it-IT" baseline="0" dirty="0"/>
            <a:t> </a:t>
          </a:r>
          <a:r>
            <a:rPr lang="it-IT" baseline="0" dirty="0" err="1"/>
            <a:t>šume</a:t>
          </a:r>
          <a:r>
            <a:rPr lang="it-IT" baseline="0" dirty="0"/>
            <a:t>  </a:t>
          </a:r>
          <a:r>
            <a:rPr lang="it-IT" baseline="0" dirty="0" err="1"/>
            <a:t>na</a:t>
          </a:r>
          <a:r>
            <a:rPr lang="it-IT" baseline="0" dirty="0"/>
            <a:t> </a:t>
          </a:r>
          <a:r>
            <a:rPr lang="it-IT" baseline="0" dirty="0" err="1"/>
            <a:t>višim</a:t>
          </a:r>
          <a:r>
            <a:rPr lang="it-IT" baseline="0" dirty="0"/>
            <a:t> </a:t>
          </a:r>
          <a:r>
            <a:rPr lang="it-IT" baseline="0" dirty="0" err="1"/>
            <a:t>nadmorskim</a:t>
          </a:r>
          <a:r>
            <a:rPr lang="it-IT" baseline="0" dirty="0"/>
            <a:t> </a:t>
          </a:r>
          <a:r>
            <a:rPr lang="it-IT" baseline="0" dirty="0" err="1"/>
            <a:t>visinama</a:t>
          </a:r>
          <a:r>
            <a:rPr lang="it-IT" baseline="0" dirty="0"/>
            <a:t> (</a:t>
          </a:r>
          <a:r>
            <a:rPr lang="it-IT" baseline="0" dirty="0" err="1"/>
            <a:t>bor</a:t>
          </a:r>
          <a:r>
            <a:rPr lang="it-IT" baseline="0" dirty="0"/>
            <a:t>, </a:t>
          </a:r>
          <a:r>
            <a:rPr lang="it-IT" baseline="0" dirty="0" err="1"/>
            <a:t>smreka</a:t>
          </a:r>
          <a:r>
            <a:rPr lang="it-IT" baseline="0" dirty="0"/>
            <a:t>, </a:t>
          </a:r>
          <a:r>
            <a:rPr lang="it-IT" baseline="0" dirty="0" err="1"/>
            <a:t>jela</a:t>
          </a:r>
          <a:r>
            <a:rPr lang="it-IT" baseline="0" dirty="0"/>
            <a:t>…)</a:t>
          </a:r>
          <a:endParaRPr lang="en-US" dirty="0"/>
        </a:p>
      </dgm:t>
    </dgm:pt>
    <dgm:pt modelId="{78711847-F80F-4C7F-ABB1-0092EADE6DB4}" type="parTrans" cxnId="{3DA6737E-520B-48C4-B289-D4CEA0645EDC}">
      <dgm:prSet/>
      <dgm:spPr/>
      <dgm:t>
        <a:bodyPr/>
        <a:lstStyle/>
        <a:p>
          <a:endParaRPr lang="en-US"/>
        </a:p>
      </dgm:t>
    </dgm:pt>
    <dgm:pt modelId="{F5E16384-BD00-46E0-8BEA-1AFF7424351B}" type="sibTrans" cxnId="{3DA6737E-520B-48C4-B289-D4CEA0645EDC}">
      <dgm:prSet/>
      <dgm:spPr/>
      <dgm:t>
        <a:bodyPr/>
        <a:lstStyle/>
        <a:p>
          <a:endParaRPr lang="en-US"/>
        </a:p>
      </dgm:t>
    </dgm:pt>
    <dgm:pt modelId="{070A9E87-71F2-41AB-9A2D-3826F72C9177}" type="pres">
      <dgm:prSet presAssocID="{CE173289-B90D-4509-BB4D-A61125E5EF5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D435DF86-0399-4DBB-B773-EB62555F0401}" type="pres">
      <dgm:prSet presAssocID="{29353754-1D02-4832-A729-262B49545B29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BB9CEC95-E26F-4235-959A-76DA9BE68547}" type="pres">
      <dgm:prSet presAssocID="{BE924B65-3AF9-4802-8268-3FC4981813D1}" presName="spacer" presStyleCnt="0"/>
      <dgm:spPr/>
    </dgm:pt>
    <dgm:pt modelId="{497680D8-61FB-4773-BB7C-0E3A9AE82A4A}" type="pres">
      <dgm:prSet presAssocID="{BF253CB4-7D42-40AA-B4D4-FAF3D81B6B29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813F30D1-1E4C-47B3-84FA-DA304FA01298}" type="pres">
      <dgm:prSet presAssocID="{DF568BAB-6B9C-4D7E-A6F1-00BA71BF7D7B}" presName="spacer" presStyleCnt="0"/>
      <dgm:spPr/>
    </dgm:pt>
    <dgm:pt modelId="{3075E902-111A-458C-80F4-CEF3E31811F2}" type="pres">
      <dgm:prSet presAssocID="{A55A494D-EC4F-4BD0-942F-91A28CF06777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E742C08F-9BDA-48BB-8EAD-D02451AA49C9}" type="presOf" srcId="{CE173289-B90D-4509-BB4D-A61125E5EF52}" destId="{070A9E87-71F2-41AB-9A2D-3826F72C9177}" srcOrd="0" destOrd="0" presId="urn:microsoft.com/office/officeart/2005/8/layout/vList2"/>
    <dgm:cxn modelId="{7337573A-DF5F-4CB9-94C0-147C204F2C7B}" type="presOf" srcId="{29353754-1D02-4832-A729-262B49545B29}" destId="{D435DF86-0399-4DBB-B773-EB62555F0401}" srcOrd="0" destOrd="0" presId="urn:microsoft.com/office/officeart/2005/8/layout/vList2"/>
    <dgm:cxn modelId="{9D5D040E-14EB-4647-9F75-213F1EF5BE51}" srcId="{CE173289-B90D-4509-BB4D-A61125E5EF52}" destId="{29353754-1D02-4832-A729-262B49545B29}" srcOrd="0" destOrd="0" parTransId="{9905F74C-24A0-4344-9A3B-0CED701C1159}" sibTransId="{BE924B65-3AF9-4802-8268-3FC4981813D1}"/>
    <dgm:cxn modelId="{AC284EED-9E08-491F-ADF9-3EAEBD58C313}" srcId="{CE173289-B90D-4509-BB4D-A61125E5EF52}" destId="{BF253CB4-7D42-40AA-B4D4-FAF3D81B6B29}" srcOrd="1" destOrd="0" parTransId="{53F2D868-DB2F-4E69-B4FE-E5C21207F08E}" sibTransId="{DF568BAB-6B9C-4D7E-A6F1-00BA71BF7D7B}"/>
    <dgm:cxn modelId="{D41B09A4-B2F3-4BD7-8A1D-07419DD9AB57}" type="presOf" srcId="{BF253CB4-7D42-40AA-B4D4-FAF3D81B6B29}" destId="{497680D8-61FB-4773-BB7C-0E3A9AE82A4A}" srcOrd="0" destOrd="0" presId="urn:microsoft.com/office/officeart/2005/8/layout/vList2"/>
    <dgm:cxn modelId="{A2E06F86-7D03-4B7A-A4B2-4CA7F7ECC156}" type="presOf" srcId="{A55A494D-EC4F-4BD0-942F-91A28CF06777}" destId="{3075E902-111A-458C-80F4-CEF3E31811F2}" srcOrd="0" destOrd="0" presId="urn:microsoft.com/office/officeart/2005/8/layout/vList2"/>
    <dgm:cxn modelId="{3DA6737E-520B-48C4-B289-D4CEA0645EDC}" srcId="{CE173289-B90D-4509-BB4D-A61125E5EF52}" destId="{A55A494D-EC4F-4BD0-942F-91A28CF06777}" srcOrd="2" destOrd="0" parTransId="{78711847-F80F-4C7F-ABB1-0092EADE6DB4}" sibTransId="{F5E16384-BD00-46E0-8BEA-1AFF7424351B}"/>
    <dgm:cxn modelId="{9AB01D95-7D10-490E-8A67-966DB7CA2948}" type="presParOf" srcId="{070A9E87-71F2-41AB-9A2D-3826F72C9177}" destId="{D435DF86-0399-4DBB-B773-EB62555F0401}" srcOrd="0" destOrd="0" presId="urn:microsoft.com/office/officeart/2005/8/layout/vList2"/>
    <dgm:cxn modelId="{042013CA-C6FA-4775-B2FD-48D14E134508}" type="presParOf" srcId="{070A9E87-71F2-41AB-9A2D-3826F72C9177}" destId="{BB9CEC95-E26F-4235-959A-76DA9BE68547}" srcOrd="1" destOrd="0" presId="urn:microsoft.com/office/officeart/2005/8/layout/vList2"/>
    <dgm:cxn modelId="{29AC0711-D67C-4998-95C9-E0A7B0C04BE0}" type="presParOf" srcId="{070A9E87-71F2-41AB-9A2D-3826F72C9177}" destId="{497680D8-61FB-4773-BB7C-0E3A9AE82A4A}" srcOrd="2" destOrd="0" presId="urn:microsoft.com/office/officeart/2005/8/layout/vList2"/>
    <dgm:cxn modelId="{9679B47C-C7C1-401D-BB07-A253B83C3EA9}" type="presParOf" srcId="{070A9E87-71F2-41AB-9A2D-3826F72C9177}" destId="{813F30D1-1E4C-47B3-84FA-DA304FA01298}" srcOrd="3" destOrd="0" presId="urn:microsoft.com/office/officeart/2005/8/layout/vList2"/>
    <dgm:cxn modelId="{DD338677-C981-4849-B149-66BFB5835B5D}" type="presParOf" srcId="{070A9E87-71F2-41AB-9A2D-3826F72C9177}" destId="{3075E902-111A-458C-80F4-CEF3E31811F2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35DF86-0399-4DBB-B773-EB62555F0401}">
      <dsp:nvSpPr>
        <dsp:cNvPr id="0" name=""/>
        <dsp:cNvSpPr/>
      </dsp:nvSpPr>
      <dsp:spPr>
        <a:xfrm>
          <a:off x="0" y="537425"/>
          <a:ext cx="4760685" cy="8494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200" kern="1200" baseline="0" dirty="0" err="1"/>
            <a:t>listopadne</a:t>
          </a:r>
          <a:r>
            <a:rPr lang="it-IT" sz="2200" kern="1200" baseline="0" dirty="0"/>
            <a:t> </a:t>
          </a:r>
          <a:r>
            <a:rPr lang="it-IT" sz="2200" kern="1200" baseline="0" dirty="0" err="1"/>
            <a:t>šume</a:t>
          </a:r>
          <a:r>
            <a:rPr lang="it-IT" sz="2200" kern="1200" baseline="0" dirty="0"/>
            <a:t> (</a:t>
          </a:r>
          <a:r>
            <a:rPr lang="it-IT" sz="2200" kern="1200" baseline="0" dirty="0" err="1"/>
            <a:t>bukva</a:t>
          </a:r>
          <a:r>
            <a:rPr lang="it-IT" sz="2200" kern="1200" baseline="0" dirty="0"/>
            <a:t>, </a:t>
          </a:r>
          <a:r>
            <a:rPr lang="it-IT" sz="2200" kern="1200" baseline="0" dirty="0" err="1"/>
            <a:t>hrast</a:t>
          </a:r>
          <a:r>
            <a:rPr lang="it-IT" sz="2200" kern="1200" baseline="0" dirty="0">
              <a:latin typeface="Franklin Gothic Book" panose="020B0503020102020204"/>
            </a:rPr>
            <a:t> </a:t>
          </a:r>
          <a:r>
            <a:rPr lang="it-IT" sz="2200" kern="1200" baseline="0" dirty="0" err="1">
              <a:latin typeface="Franklin Gothic Book" panose="020B0503020102020204"/>
            </a:rPr>
            <a:t>lužnjak</a:t>
          </a:r>
          <a:r>
            <a:rPr lang="it-IT" sz="2200" kern="1200" baseline="0" dirty="0"/>
            <a:t>, </a:t>
          </a:r>
          <a:r>
            <a:rPr lang="it-IT" sz="2200" kern="1200" baseline="0" dirty="0" err="1"/>
            <a:t>grab</a:t>
          </a:r>
          <a:r>
            <a:rPr lang="it-IT" sz="2200" kern="1200" baseline="0" dirty="0"/>
            <a:t>, </a:t>
          </a:r>
          <a:r>
            <a:rPr lang="it-IT" sz="2200" kern="1200" baseline="0" dirty="0" err="1"/>
            <a:t>javor</a:t>
          </a:r>
          <a:r>
            <a:rPr lang="it-IT" sz="2200" kern="1200" baseline="0" dirty="0"/>
            <a:t>, </a:t>
          </a:r>
          <a:r>
            <a:rPr lang="it-IT" sz="2200" kern="1200" baseline="0" dirty="0" err="1"/>
            <a:t>bagrem</a:t>
          </a:r>
          <a:r>
            <a:rPr lang="it-IT" sz="2200" kern="1200" baseline="0" dirty="0"/>
            <a:t>, </a:t>
          </a:r>
          <a:r>
            <a:rPr lang="it-IT" sz="2200" kern="1200" baseline="0" dirty="0" err="1"/>
            <a:t>jela,topola</a:t>
          </a:r>
          <a:r>
            <a:rPr lang="it-IT" sz="2200" kern="1200" baseline="0" dirty="0"/>
            <a:t>, </a:t>
          </a:r>
          <a:r>
            <a:rPr lang="it-IT" sz="2200" kern="1200" baseline="0" dirty="0" err="1"/>
            <a:t>vrba</a:t>
          </a:r>
          <a:r>
            <a:rPr lang="it-IT" sz="2200" kern="1200" baseline="0" dirty="0"/>
            <a:t>…) </a:t>
          </a:r>
          <a:endParaRPr lang="en-US" sz="2200" kern="1200" dirty="0"/>
        </a:p>
      </dsp:txBody>
      <dsp:txXfrm>
        <a:off x="41465" y="578890"/>
        <a:ext cx="4677755" cy="766490"/>
      </dsp:txXfrm>
    </dsp:sp>
    <dsp:sp modelId="{497680D8-61FB-4773-BB7C-0E3A9AE82A4A}">
      <dsp:nvSpPr>
        <dsp:cNvPr id="0" name=""/>
        <dsp:cNvSpPr/>
      </dsp:nvSpPr>
      <dsp:spPr>
        <a:xfrm>
          <a:off x="0" y="1450205"/>
          <a:ext cx="4760685" cy="8494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200" kern="1200" baseline="0" dirty="0" err="1"/>
            <a:t>mješovite</a:t>
          </a:r>
          <a:r>
            <a:rPr lang="it-IT" sz="2200" kern="1200" baseline="0" dirty="0"/>
            <a:t> </a:t>
          </a:r>
          <a:r>
            <a:rPr lang="it-IT" sz="2200" kern="1200" baseline="0" dirty="0" err="1"/>
            <a:t>šume</a:t>
          </a:r>
          <a:endParaRPr lang="en-US" sz="2200" kern="1200" dirty="0" err="1"/>
        </a:p>
      </dsp:txBody>
      <dsp:txXfrm>
        <a:off x="41465" y="1491670"/>
        <a:ext cx="4677755" cy="766490"/>
      </dsp:txXfrm>
    </dsp:sp>
    <dsp:sp modelId="{3075E902-111A-458C-80F4-CEF3E31811F2}">
      <dsp:nvSpPr>
        <dsp:cNvPr id="0" name=""/>
        <dsp:cNvSpPr/>
      </dsp:nvSpPr>
      <dsp:spPr>
        <a:xfrm>
          <a:off x="0" y="2362985"/>
          <a:ext cx="4760685" cy="8494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200" kern="1200" baseline="0" dirty="0" err="1"/>
            <a:t>vazdazelene</a:t>
          </a:r>
          <a:r>
            <a:rPr lang="it-IT" sz="2200" kern="1200" baseline="0" dirty="0"/>
            <a:t> </a:t>
          </a:r>
          <a:r>
            <a:rPr lang="it-IT" sz="2200" kern="1200" baseline="0" dirty="0" err="1"/>
            <a:t>šume</a:t>
          </a:r>
          <a:r>
            <a:rPr lang="it-IT" sz="2200" kern="1200" baseline="0" dirty="0"/>
            <a:t>  </a:t>
          </a:r>
          <a:r>
            <a:rPr lang="it-IT" sz="2200" kern="1200" baseline="0" dirty="0" err="1"/>
            <a:t>na</a:t>
          </a:r>
          <a:r>
            <a:rPr lang="it-IT" sz="2200" kern="1200" baseline="0" dirty="0"/>
            <a:t> </a:t>
          </a:r>
          <a:r>
            <a:rPr lang="it-IT" sz="2200" kern="1200" baseline="0" dirty="0" err="1"/>
            <a:t>višim</a:t>
          </a:r>
          <a:r>
            <a:rPr lang="it-IT" sz="2200" kern="1200" baseline="0" dirty="0"/>
            <a:t> </a:t>
          </a:r>
          <a:r>
            <a:rPr lang="it-IT" sz="2200" kern="1200" baseline="0" dirty="0" err="1"/>
            <a:t>nadmorskim</a:t>
          </a:r>
          <a:r>
            <a:rPr lang="it-IT" sz="2200" kern="1200" baseline="0" dirty="0"/>
            <a:t> </a:t>
          </a:r>
          <a:r>
            <a:rPr lang="it-IT" sz="2200" kern="1200" baseline="0" dirty="0" err="1"/>
            <a:t>visinama</a:t>
          </a:r>
          <a:r>
            <a:rPr lang="it-IT" sz="2200" kern="1200" baseline="0" dirty="0"/>
            <a:t> (</a:t>
          </a:r>
          <a:r>
            <a:rPr lang="it-IT" sz="2200" kern="1200" baseline="0" dirty="0" err="1"/>
            <a:t>bor</a:t>
          </a:r>
          <a:r>
            <a:rPr lang="it-IT" sz="2200" kern="1200" baseline="0" dirty="0"/>
            <a:t>, </a:t>
          </a:r>
          <a:r>
            <a:rPr lang="it-IT" sz="2200" kern="1200" baseline="0" dirty="0" err="1"/>
            <a:t>smreka</a:t>
          </a:r>
          <a:r>
            <a:rPr lang="it-IT" sz="2200" kern="1200" baseline="0" dirty="0"/>
            <a:t>, </a:t>
          </a:r>
          <a:r>
            <a:rPr lang="it-IT" sz="2200" kern="1200" baseline="0" dirty="0" err="1"/>
            <a:t>jela</a:t>
          </a:r>
          <a:r>
            <a:rPr lang="it-IT" sz="2200" kern="1200" baseline="0" dirty="0"/>
            <a:t>…)</a:t>
          </a:r>
          <a:endParaRPr lang="en-US" sz="2200" kern="1200" dirty="0"/>
        </a:p>
      </dsp:txBody>
      <dsp:txXfrm>
        <a:off x="41465" y="2404450"/>
        <a:ext cx="4677755" cy="7664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11/15/2021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 cit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ili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11/15/2021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11/15/2021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11/15/2021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NLk1IuPI5xM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3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0.sv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5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20.png"/><Relationship Id="rId5" Type="http://schemas.openxmlformats.org/officeDocument/2006/relationships/diagramLayout" Target="../diagrams/layout1.xml"/><Relationship Id="rId10" Type="http://schemas.openxmlformats.org/officeDocument/2006/relationships/image" Target="../media/image27.png"/><Relationship Id="rId4" Type="http://schemas.openxmlformats.org/officeDocument/2006/relationships/diagramData" Target="../diagrams/data1.xml"/><Relationship Id="rId9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Dan sjećanja na žrtve Vukovara i Škabrnje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hr-HR" sz="3200" dirty="0" smtClean="0"/>
              <a:t>30. obljetnica pada grada Vukovara</a:t>
            </a:r>
          </a:p>
          <a:p>
            <a:r>
              <a:rPr lang="hr-HR" sz="2400" dirty="0" smtClean="0"/>
              <a:t>Dodatna nastava – povijest i geografija</a:t>
            </a: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1400119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 picture containing road, outdoor, way, highway&#10;&#10;Description automatically generated">
            <a:extLst>
              <a:ext uri="{FF2B5EF4-FFF2-40B4-BE49-F238E27FC236}">
                <a16:creationId xmlns:a16="http://schemas.microsoft.com/office/drawing/2014/main" id="{9F627649-CEF3-446D-82EE-E9A76A88022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613" r="1" b="1095"/>
          <a:stretch/>
        </p:blipFill>
        <p:spPr>
          <a:xfrm>
            <a:off x="20" y="-1"/>
            <a:ext cx="12191980" cy="6858000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908512BC-A42A-4615-92AC-B874C3A9B0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713509"/>
            <a:ext cx="9601200" cy="1485900"/>
          </a:xfrm>
          <a:solidFill>
            <a:srgbClr val="B2B2B2">
              <a:alpha val="69804"/>
            </a:srgbClr>
          </a:solidFill>
        </p:spPr>
        <p:txBody>
          <a:bodyPr>
            <a:normAutofit/>
          </a:bodyPr>
          <a:lstStyle/>
          <a:p>
            <a:r>
              <a:rPr lang="it-IT" dirty="0">
                <a:solidFill>
                  <a:schemeClr val="tx1"/>
                </a:solidFill>
              </a:rPr>
              <a:t>Prometna važnost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33DC83D-33CB-40B9-B606-A356477412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313709"/>
            <a:ext cx="9601200" cy="3581400"/>
          </a:xfrm>
          <a:solidFill>
            <a:srgbClr val="B2B2B2">
              <a:alpha val="69804"/>
            </a:srgbClr>
          </a:solidFill>
        </p:spPr>
        <p:txBody>
          <a:bodyPr vert="horz" lIns="91440" tIns="45720" rIns="91440" bIns="45720" rtlCol="0" anchor="t">
            <a:normAutofit/>
          </a:bodyPr>
          <a:lstStyle/>
          <a:p>
            <a:pPr marL="383540" indent="-383540"/>
            <a:r>
              <a:rPr lang="it-IT" sz="2400" dirty="0" err="1">
                <a:solidFill>
                  <a:schemeClr val="tx1"/>
                </a:solidFill>
              </a:rPr>
              <a:t>Dunav</a:t>
            </a:r>
            <a:r>
              <a:rPr lang="it-IT" sz="2400" dirty="0">
                <a:solidFill>
                  <a:schemeClr val="tx1"/>
                </a:solidFill>
              </a:rPr>
              <a:t> – </a:t>
            </a:r>
            <a:r>
              <a:rPr lang="it-IT" sz="2400" dirty="0" err="1">
                <a:solidFill>
                  <a:schemeClr val="tx1"/>
                </a:solidFill>
              </a:rPr>
              <a:t>najveća</a:t>
            </a:r>
            <a:r>
              <a:rPr lang="it-IT" sz="2400" dirty="0">
                <a:solidFill>
                  <a:schemeClr val="tx1"/>
                </a:solidFill>
              </a:rPr>
              <a:t> </a:t>
            </a:r>
            <a:r>
              <a:rPr lang="it-IT" sz="2400" dirty="0" err="1">
                <a:solidFill>
                  <a:schemeClr val="tx1"/>
                </a:solidFill>
              </a:rPr>
              <a:t>riječna</a:t>
            </a:r>
            <a:r>
              <a:rPr lang="it-IT" sz="2400" dirty="0">
                <a:solidFill>
                  <a:schemeClr val="tx1"/>
                </a:solidFill>
              </a:rPr>
              <a:t> </a:t>
            </a:r>
            <a:r>
              <a:rPr lang="it-IT" sz="2400" dirty="0" err="1">
                <a:solidFill>
                  <a:schemeClr val="tx1"/>
                </a:solidFill>
              </a:rPr>
              <a:t>luka</a:t>
            </a:r>
            <a:r>
              <a:rPr lang="it-IT" sz="2400" dirty="0">
                <a:solidFill>
                  <a:schemeClr val="tx1"/>
                </a:solidFill>
              </a:rPr>
              <a:t> u </a:t>
            </a:r>
            <a:r>
              <a:rPr lang="it-IT" sz="2400" dirty="0" err="1">
                <a:solidFill>
                  <a:schemeClr val="tx1"/>
                </a:solidFill>
              </a:rPr>
              <a:t>Republici</a:t>
            </a:r>
            <a:r>
              <a:rPr lang="it-IT" sz="2400" dirty="0">
                <a:solidFill>
                  <a:schemeClr val="tx1"/>
                </a:solidFill>
              </a:rPr>
              <a:t> </a:t>
            </a:r>
            <a:r>
              <a:rPr lang="it-IT" sz="2400" dirty="0" err="1">
                <a:solidFill>
                  <a:schemeClr val="tx1"/>
                </a:solidFill>
              </a:rPr>
              <a:t>Hrvatskoj</a:t>
            </a:r>
            <a:endParaRPr lang="en-US" sz="2400" dirty="0" err="1">
              <a:solidFill>
                <a:schemeClr val="tx1"/>
              </a:solidFill>
            </a:endParaRPr>
          </a:p>
          <a:p>
            <a:pPr marL="383540" indent="-383540"/>
            <a:r>
              <a:rPr lang="it-IT" sz="2400" dirty="0">
                <a:solidFill>
                  <a:schemeClr val="tx1"/>
                </a:solidFill>
              </a:rPr>
              <a:t>cestovni promet - </a:t>
            </a:r>
            <a:r>
              <a:rPr lang="it-IT" sz="2400" b="0" i="0" dirty="0">
                <a:solidFill>
                  <a:schemeClr val="tx1"/>
                </a:solidFill>
                <a:effectLst/>
                <a:latin typeface="+mj-lt"/>
              </a:rPr>
              <a:t>razvijena cestovna mreža asfaltiranih prometnica</a:t>
            </a:r>
            <a:endParaRPr lang="it-IT" sz="2400" dirty="0">
              <a:solidFill>
                <a:schemeClr val="tx1"/>
              </a:solidFill>
              <a:latin typeface="+mj-lt"/>
            </a:endParaRPr>
          </a:p>
          <a:p>
            <a:pPr marL="383540" indent="-383540"/>
            <a:r>
              <a:rPr lang="it-IT" sz="2400" dirty="0" err="1">
                <a:solidFill>
                  <a:schemeClr val="tx1"/>
                </a:solidFill>
              </a:rPr>
              <a:t>željeznički</a:t>
            </a:r>
            <a:r>
              <a:rPr lang="it-IT" sz="2400" dirty="0">
                <a:solidFill>
                  <a:schemeClr val="tx1"/>
                </a:solidFill>
              </a:rPr>
              <a:t> </a:t>
            </a:r>
            <a:r>
              <a:rPr lang="it-IT" sz="2400" dirty="0" err="1">
                <a:solidFill>
                  <a:schemeClr val="tx1"/>
                </a:solidFill>
              </a:rPr>
              <a:t>promet</a:t>
            </a:r>
            <a:r>
              <a:rPr lang="it-IT" sz="2400" dirty="0">
                <a:solidFill>
                  <a:schemeClr val="tx1"/>
                </a:solidFill>
              </a:rPr>
              <a:t> – </a:t>
            </a:r>
            <a:r>
              <a:rPr lang="it-IT" sz="2400" dirty="0" err="1">
                <a:solidFill>
                  <a:schemeClr val="tx1"/>
                </a:solidFill>
              </a:rPr>
              <a:t>postao</a:t>
            </a:r>
            <a:r>
              <a:rPr lang="it-IT" sz="2400" dirty="0">
                <a:solidFill>
                  <a:schemeClr val="tx1"/>
                </a:solidFill>
              </a:rPr>
              <a:t> </a:t>
            </a:r>
            <a:r>
              <a:rPr lang="it-IT" sz="2400" dirty="0" err="1">
                <a:solidFill>
                  <a:schemeClr val="tx1"/>
                </a:solidFill>
              </a:rPr>
              <a:t>važan</a:t>
            </a:r>
            <a:r>
              <a:rPr lang="it-IT" sz="2400" dirty="0">
                <a:solidFill>
                  <a:schemeClr val="tx1"/>
                </a:solidFill>
              </a:rPr>
              <a:t> </a:t>
            </a:r>
            <a:r>
              <a:rPr lang="it-IT" sz="2400" dirty="0" err="1">
                <a:solidFill>
                  <a:schemeClr val="tx1"/>
                </a:solidFill>
              </a:rPr>
              <a:t>zbog</a:t>
            </a:r>
            <a:r>
              <a:rPr lang="it-IT" sz="2400" dirty="0">
                <a:solidFill>
                  <a:schemeClr val="tx1"/>
                </a:solidFill>
              </a:rPr>
              <a:t> </a:t>
            </a:r>
            <a:r>
              <a:rPr lang="it-IT" sz="2400" dirty="0" err="1">
                <a:solidFill>
                  <a:schemeClr val="tx1"/>
                </a:solidFill>
              </a:rPr>
              <a:t>pretovara</a:t>
            </a:r>
            <a:r>
              <a:rPr lang="it-IT" sz="2400" dirty="0">
                <a:solidFill>
                  <a:schemeClr val="tx1"/>
                </a:solidFill>
              </a:rPr>
              <a:t> robe</a:t>
            </a:r>
          </a:p>
          <a:p>
            <a:pPr marL="383540" indent="-383540"/>
            <a:r>
              <a:rPr lang="it-IT" sz="2400" dirty="0" err="1">
                <a:solidFill>
                  <a:schemeClr val="tx1"/>
                </a:solidFill>
              </a:rPr>
              <a:t>zračni</a:t>
            </a:r>
            <a:r>
              <a:rPr lang="it-IT" sz="2400" dirty="0">
                <a:solidFill>
                  <a:schemeClr val="tx1"/>
                </a:solidFill>
              </a:rPr>
              <a:t> </a:t>
            </a:r>
            <a:r>
              <a:rPr lang="it-IT" sz="2400" dirty="0" err="1">
                <a:solidFill>
                  <a:schemeClr val="tx1"/>
                </a:solidFill>
              </a:rPr>
              <a:t>promet</a:t>
            </a:r>
            <a:r>
              <a:rPr lang="it-IT" sz="2400" dirty="0">
                <a:solidFill>
                  <a:schemeClr val="tx1"/>
                </a:solidFill>
              </a:rPr>
              <a:t> – </a:t>
            </a:r>
            <a:r>
              <a:rPr lang="it-IT" sz="2400" dirty="0" err="1">
                <a:solidFill>
                  <a:schemeClr val="tx1"/>
                </a:solidFill>
              </a:rPr>
              <a:t>najbliža</a:t>
            </a:r>
            <a:r>
              <a:rPr lang="it-IT" sz="2400" dirty="0">
                <a:solidFill>
                  <a:schemeClr val="tx1"/>
                </a:solidFill>
              </a:rPr>
              <a:t> </a:t>
            </a:r>
            <a:r>
              <a:rPr lang="it-IT" sz="2400" dirty="0" err="1">
                <a:solidFill>
                  <a:schemeClr val="tx1"/>
                </a:solidFill>
              </a:rPr>
              <a:t>zračna</a:t>
            </a:r>
            <a:r>
              <a:rPr lang="it-IT" sz="2400" dirty="0">
                <a:solidFill>
                  <a:schemeClr val="tx1"/>
                </a:solidFill>
              </a:rPr>
              <a:t> </a:t>
            </a:r>
            <a:r>
              <a:rPr lang="it-IT" sz="2400" dirty="0" err="1">
                <a:solidFill>
                  <a:schemeClr val="tx1"/>
                </a:solidFill>
              </a:rPr>
              <a:t>luka</a:t>
            </a:r>
            <a:r>
              <a:rPr lang="it-IT" sz="2400" dirty="0">
                <a:solidFill>
                  <a:schemeClr val="tx1"/>
                </a:solidFill>
              </a:rPr>
              <a:t> je u </a:t>
            </a:r>
            <a:r>
              <a:rPr lang="it-IT" sz="2400" dirty="0" err="1">
                <a:solidFill>
                  <a:schemeClr val="tx1"/>
                </a:solidFill>
              </a:rPr>
              <a:t>Osijeku</a:t>
            </a:r>
            <a:r>
              <a:rPr lang="it-IT" sz="2400" dirty="0">
                <a:solidFill>
                  <a:schemeClr val="tx1"/>
                </a:solidFill>
              </a:rPr>
              <a:t>, </a:t>
            </a:r>
            <a:r>
              <a:rPr lang="it-IT" sz="2400" dirty="0" err="1">
                <a:solidFill>
                  <a:schemeClr val="tx1"/>
                </a:solidFill>
              </a:rPr>
              <a:t>naselje</a:t>
            </a:r>
            <a:r>
              <a:rPr lang="it-IT" sz="2400" dirty="0">
                <a:solidFill>
                  <a:schemeClr val="tx1"/>
                </a:solidFill>
              </a:rPr>
              <a:t> </a:t>
            </a:r>
            <a:r>
              <a:rPr lang="it-IT" sz="2400" dirty="0" err="1">
                <a:solidFill>
                  <a:schemeClr val="tx1"/>
                </a:solidFill>
              </a:rPr>
              <a:t>Klisa</a:t>
            </a:r>
            <a:r>
              <a:rPr lang="it-IT" sz="2400" dirty="0">
                <a:solidFill>
                  <a:schemeClr val="tx1"/>
                </a:solidFill>
              </a:rPr>
              <a:t> </a:t>
            </a:r>
            <a:r>
              <a:rPr lang="it-IT" dirty="0">
                <a:solidFill>
                  <a:schemeClr val="tx1"/>
                </a:solidFill>
              </a:rPr>
              <a:t> </a:t>
            </a:r>
          </a:p>
          <a:p>
            <a:pPr marL="383540" indent="-383540"/>
            <a:endParaRPr lang="it-IT" dirty="0">
              <a:solidFill>
                <a:schemeClr val="tx1"/>
              </a:solidFill>
            </a:endParaRPr>
          </a:p>
        </p:txBody>
      </p:sp>
      <p:pic>
        <p:nvPicPr>
          <p:cNvPr id="5" name="Picture 5" descr="Logo&#10;&#10;Description automatically generated">
            <a:extLst>
              <a:ext uri="{FF2B5EF4-FFF2-40B4-BE49-F238E27FC236}">
                <a16:creationId xmlns:a16="http://schemas.microsoft.com/office/drawing/2014/main" id="{69AA2F92-99CA-42AA-B1F8-E17EA33CF6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33559" y="42077"/>
            <a:ext cx="2043831" cy="1535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015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295402" y="1031966"/>
            <a:ext cx="9601195" cy="1254033"/>
          </a:xfrm>
        </p:spPr>
        <p:txBody>
          <a:bodyPr/>
          <a:lstStyle/>
          <a:p>
            <a:r>
              <a:rPr lang="hr-HR" dirty="0" smtClean="0">
                <a:solidFill>
                  <a:schemeClr val="tx1"/>
                </a:solidFill>
              </a:rPr>
              <a:t>Početak agresije na Vukovar</a:t>
            </a:r>
            <a:endParaRPr lang="hr-HR" dirty="0">
              <a:solidFill>
                <a:schemeClr val="tx1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hr-HR" dirty="0" smtClean="0">
                <a:solidFill>
                  <a:schemeClr val="tx1"/>
                </a:solidFill>
              </a:rPr>
              <a:t>2.5.1991. srpske četničke snage napale su  12 hrvatskih policajaca u Borovu selu </a:t>
            </a:r>
          </a:p>
          <a:p>
            <a:pPr>
              <a:buFontTx/>
              <a:buChar char="-"/>
            </a:pPr>
            <a:r>
              <a:rPr lang="hr-HR" dirty="0" smtClean="0">
                <a:solidFill>
                  <a:schemeClr val="tx1"/>
                </a:solidFill>
              </a:rPr>
              <a:t>JNA ulazi u selo i radi tampon zonu i počinju okupaciju na Vukovar</a:t>
            </a:r>
          </a:p>
          <a:p>
            <a:pPr>
              <a:buFontTx/>
              <a:buChar char="-"/>
            </a:pPr>
            <a:r>
              <a:rPr lang="hr-HR" dirty="0" smtClean="0">
                <a:solidFill>
                  <a:schemeClr val="tx1"/>
                </a:solidFill>
              </a:rPr>
              <a:t>nakon što JNA sa  četnicima zauzima sela Marinci i Cerić, Vukovar dolazi u potpuno okruženje srpskih vojnih snaga</a:t>
            </a:r>
          </a:p>
          <a:p>
            <a:pPr>
              <a:buFontTx/>
              <a:buChar char="-"/>
            </a:pPr>
            <a:r>
              <a:rPr lang="hr-HR" dirty="0" smtClean="0">
                <a:solidFill>
                  <a:schemeClr val="tx1"/>
                </a:solidFill>
              </a:rPr>
              <a:t>sve novine svijeta pišu o zločinima, ali skrivaju pravu istinu o ubijanju hrvatskog stanovništva</a:t>
            </a:r>
            <a:endParaRPr lang="hr-H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7125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25. kolovoza 1991.- POČETAK KRVAVE BITKE ZA VUKOVAR U KOJOJ JE SRPSKI  AGRESOR POLOMIO ZUBE…(VIDEO) | Braniteljski port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657" y="1433805"/>
            <a:ext cx="5749749" cy="3836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8781" y="935293"/>
            <a:ext cx="2886697" cy="192096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74226" y="3351886"/>
            <a:ext cx="3646927" cy="2404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309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Bitka za Vukovar  </a:t>
            </a:r>
            <a:endParaRPr lang="hr-HR" dirty="0"/>
          </a:p>
        </p:txBody>
      </p:sp>
      <p:sp>
        <p:nvSpPr>
          <p:cNvPr id="4" name="Rezervirano mjesto sadržaja 3"/>
          <p:cNvSpPr>
            <a:spLocks noGrp="1"/>
          </p:cNvSpPr>
          <p:nvPr>
            <p:ph idx="1"/>
          </p:nvPr>
        </p:nvSpPr>
        <p:spPr>
          <a:xfrm>
            <a:off x="1295402" y="2530806"/>
            <a:ext cx="9601196" cy="3318936"/>
          </a:xfrm>
        </p:spPr>
        <p:txBody>
          <a:bodyPr/>
          <a:lstStyle/>
          <a:p>
            <a:pPr>
              <a:buFontTx/>
              <a:buChar char="-"/>
            </a:pPr>
            <a:r>
              <a:rPr lang="hr-HR" dirty="0" smtClean="0"/>
              <a:t>branitelja je bilo samo 1800, a srpskog agresora  više od 40 000</a:t>
            </a:r>
          </a:p>
          <a:p>
            <a:pPr>
              <a:buFontTx/>
              <a:buChar char="-"/>
            </a:pPr>
            <a:r>
              <a:rPr lang="hr-HR" dirty="0"/>
              <a:t>n</a:t>
            </a:r>
            <a:r>
              <a:rPr lang="hr-HR" dirty="0" smtClean="0"/>
              <a:t>ajžešće borbe vode se na Sajmištu, a u Borovom naselju na Trpinjskoj cesti branitelji Vukovara zaustavljaju i uništavaju tenkove</a:t>
            </a:r>
          </a:p>
          <a:p>
            <a:pPr>
              <a:buFontTx/>
              <a:buChar char="-"/>
            </a:pPr>
            <a:r>
              <a:rPr lang="hr-HR" dirty="0"/>
              <a:t>p</a:t>
            </a:r>
            <a:r>
              <a:rPr lang="hr-HR" dirty="0" smtClean="0"/>
              <a:t>rekretnica Bitke za Vukovar nastupila je 1. listopada</a:t>
            </a:r>
          </a:p>
          <a:p>
            <a:pPr>
              <a:buFontTx/>
              <a:buChar char="-"/>
            </a:pPr>
            <a:r>
              <a:rPr lang="hr-HR" dirty="0" smtClean="0"/>
              <a:t>JNA je trebalo još više od mjesec i pol dana da slomi žilavu hrvatsku obranu </a:t>
            </a:r>
          </a:p>
          <a:p>
            <a:pPr>
              <a:buFontTx/>
              <a:buChar char="-"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289743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Trpinjska cesta – groblje tenkove</a:t>
            </a:r>
            <a:endParaRPr lang="hr-HR" dirty="0"/>
          </a:p>
        </p:txBody>
      </p:sp>
      <p:pic>
        <p:nvPicPr>
          <p:cNvPr id="4098" name="Picture 2" descr="Marko Babić u Vukovaru nema ni ulicu, a uništio je najviše tenkova -  Večernji.hr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2365" y="2526058"/>
            <a:ext cx="6767270" cy="3626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451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Snimka Vukovara nakon pada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>
                <a:hlinkClick r:id="rId2"/>
              </a:rPr>
              <a:t>https://</a:t>
            </a:r>
            <a:r>
              <a:rPr lang="hr-HR" dirty="0" smtClean="0">
                <a:hlinkClick r:id="rId2"/>
              </a:rPr>
              <a:t>www.youtube.com/watch?v=NLk1IuPI5xM</a:t>
            </a:r>
            <a:r>
              <a:rPr lang="hr-HR" dirty="0" smtClean="0"/>
              <a:t> 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327864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Masovna grobnica - Ovčara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dirty="0" smtClean="0"/>
              <a:t>- posebno teški zločini počinjeni su na farmi Ovčara </a:t>
            </a:r>
            <a:endParaRPr lang="hr-HR" dirty="0"/>
          </a:p>
        </p:txBody>
      </p:sp>
      <p:sp>
        <p:nvSpPr>
          <p:cNvPr id="4" name="AutoShape 2" descr="Ovčara i Velepromet: Ljudski život je vrijedio dvije marke, koliko košta  jedan meta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5" name="AutoShape 4" descr="Ovčara i Velepromet: Ljudski život je vrijedio dvije marke, koliko košta  jedan metak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6" name="AutoShape 6" descr="Ovčara i Velepromet: Ljudski život je vrijedio dvije marke, koliko košta  jedan metak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797" y="3321050"/>
            <a:ext cx="2381250" cy="17907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0718" y="2963634"/>
            <a:ext cx="3802992" cy="253071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4090" y="3205825"/>
            <a:ext cx="3377123" cy="2288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941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Heroji Vukovara</a:t>
            </a:r>
            <a:endParaRPr lang="hr-H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80883" y="3070625"/>
            <a:ext cx="5732892" cy="222847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95402" y="2763303"/>
            <a:ext cx="342767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/>
              <a:t>Blago Zadro, Mile Dedaković Jastreb, Siniša Glavašević, Marko </a:t>
            </a:r>
            <a:r>
              <a:rPr lang="hr-HR" sz="2400" dirty="0" smtClean="0"/>
              <a:t>Babić, Petar Kačić, Ivica Arbanas, Ivan Anđelić Doktor, Velimir </a:t>
            </a:r>
            <a:r>
              <a:rPr lang="hr-HR" sz="2400" dirty="0" err="1" smtClean="0"/>
              <a:t>Đerek</a:t>
            </a:r>
            <a:r>
              <a:rPr lang="hr-HR" sz="2400" dirty="0" smtClean="0"/>
              <a:t> Sokol, Luka Andrijanić</a:t>
            </a: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3775159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Vukovar danas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295402" y="2564883"/>
            <a:ext cx="9601196" cy="3318936"/>
          </a:xfrm>
        </p:spPr>
        <p:txBody>
          <a:bodyPr/>
          <a:lstStyle/>
          <a:p>
            <a:pPr marL="0" indent="0">
              <a:buNone/>
            </a:pPr>
            <a:r>
              <a:rPr lang="hr-HR" dirty="0" smtClean="0"/>
              <a:t>- </a:t>
            </a:r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2" y="2798859"/>
            <a:ext cx="3870583" cy="300559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7055" y="2643228"/>
            <a:ext cx="2466975" cy="18478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7487" y="2652877"/>
            <a:ext cx="2447925" cy="18669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13622" y="4686328"/>
            <a:ext cx="5061790" cy="147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875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hr-HR" dirty="0" smtClean="0"/>
              <a:t>                            </a:t>
            </a: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 smtClean="0"/>
          </a:p>
          <a:p>
            <a:pPr marL="0" indent="0">
              <a:buNone/>
            </a:pPr>
            <a:r>
              <a:rPr lang="hr-HR" dirty="0" smtClean="0"/>
              <a:t>                    </a:t>
            </a: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 smtClean="0"/>
          </a:p>
          <a:p>
            <a:pPr marL="0" indent="0">
              <a:buNone/>
            </a:pPr>
            <a:r>
              <a:rPr lang="hr-HR" dirty="0"/>
              <a:t> </a:t>
            </a:r>
            <a:r>
              <a:rPr lang="hr-HR" dirty="0" smtClean="0"/>
              <a:t>                           DA SE ZLOČIN NIKADA NE ZABORAVI!</a:t>
            </a:r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30" y="550384"/>
            <a:ext cx="10679502" cy="4439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712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Vučedolska golubica - prapovijest</a:t>
            </a:r>
            <a:endParaRPr lang="hr-HR" dirty="0"/>
          </a:p>
        </p:txBody>
      </p:sp>
      <p:sp>
        <p:nvSpPr>
          <p:cNvPr id="4" name="Rezervirano mjesto sadržaja 3"/>
          <p:cNvSpPr>
            <a:spLocks noGrp="1"/>
          </p:cNvSpPr>
          <p:nvPr>
            <p:ph idx="1"/>
          </p:nvPr>
        </p:nvSpPr>
        <p:spPr>
          <a:xfrm>
            <a:off x="1713412" y="2700623"/>
            <a:ext cx="7168926" cy="1944219"/>
          </a:xfrm>
        </p:spPr>
        <p:txBody>
          <a:bodyPr/>
          <a:lstStyle/>
          <a:p>
            <a:pPr>
              <a:buFontTx/>
              <a:buChar char="-"/>
            </a:pPr>
            <a:r>
              <a:rPr lang="hr-HR" dirty="0" smtClean="0"/>
              <a:t>u razdoblju neolitika poznata je Vučedolska kultura uz Dunav s ostatcima lijepe keramike </a:t>
            </a:r>
          </a:p>
          <a:p>
            <a:pPr>
              <a:buFontTx/>
              <a:buChar char="-"/>
            </a:pPr>
            <a:r>
              <a:rPr lang="hr-HR" dirty="0"/>
              <a:t>n</a:t>
            </a:r>
            <a:r>
              <a:rPr lang="hr-HR" dirty="0" smtClean="0"/>
              <a:t>ajstariji nalaz te vrste u Europi </a:t>
            </a:r>
            <a:endParaRPr lang="hr-HR" dirty="0"/>
          </a:p>
        </p:txBody>
      </p:sp>
      <p:pic>
        <p:nvPicPr>
          <p:cNvPr id="1028" name="Picture 4" descr="Vučedolska golubica – Wikipedij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2346" y="3116911"/>
            <a:ext cx="2706943" cy="2975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6022" y="4249841"/>
            <a:ext cx="2819400" cy="16192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10074" y="4317557"/>
            <a:ext cx="2391593" cy="1343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104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Vukovar – stari vijek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295402" y="2622246"/>
            <a:ext cx="9601196" cy="3318936"/>
          </a:xfrm>
        </p:spPr>
        <p:txBody>
          <a:bodyPr/>
          <a:lstStyle/>
          <a:p>
            <a:pPr>
              <a:buFontTx/>
              <a:buChar char="-"/>
            </a:pPr>
            <a:r>
              <a:rPr lang="hr-HR" dirty="0" smtClean="0"/>
              <a:t>Rimljani na prostoru Vukovara i Vučedola                                              najpoznatija utvrda je riječna granica na Dunavu  - </a:t>
            </a:r>
            <a:r>
              <a:rPr lang="hr-HR" sz="2000" dirty="0" smtClean="0"/>
              <a:t>LIMES</a:t>
            </a:r>
          </a:p>
          <a:p>
            <a:pPr>
              <a:buFontTx/>
              <a:buChar char="-"/>
            </a:pPr>
            <a:r>
              <a:rPr lang="hr-HR" dirty="0" smtClean="0"/>
              <a:t>iz tog razdoblja sačuvan je manji broj arheoloških nalaza                                  (novac, </a:t>
            </a:r>
            <a:r>
              <a:rPr lang="hr-HR" dirty="0"/>
              <a:t>H</a:t>
            </a:r>
            <a:r>
              <a:rPr lang="hr-HR" dirty="0" smtClean="0"/>
              <a:t>erkulova ara iz II. st, vojnička diploma)</a:t>
            </a:r>
          </a:p>
          <a:p>
            <a:pPr>
              <a:buFontTx/>
              <a:buChar char="-"/>
            </a:pPr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0123" y="2622246"/>
            <a:ext cx="2276475" cy="20097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764" y="4385081"/>
            <a:ext cx="1218471" cy="1721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273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Vukovar – srednji vijek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295401" y="2556931"/>
            <a:ext cx="9601196" cy="3764356"/>
          </a:xfrm>
        </p:spPr>
        <p:txBody>
          <a:bodyPr/>
          <a:lstStyle/>
          <a:p>
            <a:pPr>
              <a:buFontTx/>
              <a:buChar char="-"/>
            </a:pPr>
            <a:r>
              <a:rPr lang="hr-HR" dirty="0" smtClean="0"/>
              <a:t>naselje se spominje u 9. st. </a:t>
            </a:r>
          </a:p>
          <a:p>
            <a:pPr>
              <a:buFontTx/>
              <a:buChar char="-"/>
            </a:pPr>
            <a:r>
              <a:rPr lang="hr-HR" dirty="0" smtClean="0"/>
              <a:t>13. st. slobodni kraljevski grad</a:t>
            </a:r>
          </a:p>
          <a:p>
            <a:pPr>
              <a:buFontTx/>
              <a:buChar char="-"/>
            </a:pPr>
            <a:r>
              <a:rPr lang="hr-HR" dirty="0" smtClean="0"/>
              <a:t>14. st. </a:t>
            </a:r>
            <a:r>
              <a:rPr lang="hr-HR" dirty="0"/>
              <a:t>p</a:t>
            </a:r>
            <a:r>
              <a:rPr lang="hr-HR" dirty="0" smtClean="0"/>
              <a:t>ostaje trgovačko središte istočne Hrvatske</a:t>
            </a:r>
          </a:p>
          <a:p>
            <a:pPr>
              <a:buFontTx/>
              <a:buChar char="-"/>
            </a:pPr>
            <a:endParaRPr lang="hr-HR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7700" y="4185204"/>
            <a:ext cx="1842963" cy="18429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3260" y="4142628"/>
            <a:ext cx="2574130" cy="19281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39987" y="2639833"/>
            <a:ext cx="2270054" cy="3236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380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Vukovar – novi vijek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hr-HR" dirty="0" smtClean="0"/>
              <a:t>od 16. st. pod vlašću Osmanlija                  </a:t>
            </a:r>
            <a:r>
              <a:rPr lang="hr-HR" sz="1600" dirty="0" smtClean="0"/>
              <a:t>DVORAC ELTZ, danas</a:t>
            </a:r>
          </a:p>
          <a:p>
            <a:pPr>
              <a:buFontTx/>
              <a:buChar char="-"/>
            </a:pPr>
            <a:r>
              <a:rPr lang="hr-HR" dirty="0" smtClean="0"/>
              <a:t>18. st. središte Srijemske županije</a:t>
            </a:r>
          </a:p>
          <a:p>
            <a:pPr marL="0" indent="0">
              <a:buNone/>
            </a:pPr>
            <a:r>
              <a:rPr lang="hr-HR" sz="1600" dirty="0" smtClean="0"/>
              <a:t>DVORAC ELTZ, 1991.</a:t>
            </a:r>
          </a:p>
          <a:p>
            <a:pPr>
              <a:buFontTx/>
              <a:buChar char="-"/>
            </a:pPr>
            <a:endParaRPr lang="hr-HR" dirty="0"/>
          </a:p>
        </p:txBody>
      </p:sp>
      <p:pic>
        <p:nvPicPr>
          <p:cNvPr id="1028" name="Picture 4" descr="Dvorac Eltz nakon ratnih razaranja, Vukovar - PULVIS d.o.o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7255" y="3972194"/>
            <a:ext cx="2619375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ltz Manor - Wikiped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5972" y="3184851"/>
            <a:ext cx="3555918" cy="2539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5848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978F811-1221-4498-B41A-5C2294907F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140647" y="745462"/>
            <a:ext cx="9601196" cy="1303867"/>
          </a:xfrm>
        </p:spPr>
        <p:txBody>
          <a:bodyPr/>
          <a:lstStyle/>
          <a:p>
            <a:r>
              <a:rPr lang="it-IT" dirty="0"/>
              <a:t> </a:t>
            </a:r>
            <a:r>
              <a:rPr lang="it-IT" b="1" i="1" dirty="0" err="1"/>
              <a:t>Geografski</a:t>
            </a:r>
            <a:r>
              <a:rPr lang="it-IT" b="1" i="1" dirty="0"/>
              <a:t> </a:t>
            </a:r>
            <a:r>
              <a:rPr lang="it-IT" b="1" i="1" dirty="0" err="1"/>
              <a:t>smještaj</a:t>
            </a:r>
            <a:endParaRPr lang="it-IT" b="1" i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8D6CDF-138E-4B7A-9970-E5CEFCEFFD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56267" y="1484790"/>
            <a:ext cx="4443984" cy="823912"/>
          </a:xfrm>
        </p:spPr>
        <p:txBody>
          <a:bodyPr/>
          <a:lstStyle/>
          <a:p>
            <a:pPr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</a:pPr>
            <a:endParaRPr lang="nl-NL" dirty="0">
              <a:solidFill>
                <a:schemeClr val="tx1"/>
              </a:solidFill>
              <a:latin typeface="Arial"/>
              <a:ea typeface="+mn-lt"/>
              <a:cs typeface="Arial"/>
            </a:endParaRPr>
          </a:p>
          <a:p>
            <a:pPr marL="383540" indent="-383540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Arial"/>
              <a:buChar char="•"/>
            </a:pPr>
            <a:endParaRPr lang="nl-NL" dirty="0">
              <a:ea typeface="+mn-lt"/>
              <a:cs typeface="+mn-lt"/>
            </a:endParaRPr>
          </a:p>
          <a:p>
            <a:endParaRPr lang="en-US" dirty="0"/>
          </a:p>
        </p:txBody>
      </p:sp>
      <p:sp>
        <p:nvSpPr>
          <p:cNvPr id="4" name="Segnaposto contenuto 2">
            <a:extLst>
              <a:ext uri="{FF2B5EF4-FFF2-40B4-BE49-F238E27FC236}">
                <a16:creationId xmlns:a16="http://schemas.microsoft.com/office/drawing/2014/main" id="{00FE85DE-FD1E-4655-B6BA-D8069736E3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60030" y="1664085"/>
            <a:ext cx="4443984" cy="259982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83540" indent="-383540"/>
            <a:r>
              <a:rPr lang="nl-NL" sz="2400" dirty="0" err="1">
                <a:solidFill>
                  <a:schemeClr val="tx1"/>
                </a:solidFill>
                <a:latin typeface="arial"/>
                <a:cs typeface="arial"/>
              </a:rPr>
              <a:t>koordinate</a:t>
            </a:r>
            <a:r>
              <a:rPr lang="nl-NL" sz="2400" dirty="0">
                <a:solidFill>
                  <a:schemeClr val="tx1"/>
                </a:solidFill>
                <a:latin typeface="arial"/>
                <a:cs typeface="arial"/>
              </a:rPr>
              <a:t>    </a:t>
            </a:r>
            <a:r>
              <a:rPr lang="nl-NL" sz="2400" b="0" i="0" dirty="0">
                <a:solidFill>
                  <a:schemeClr val="tx1"/>
                </a:solidFill>
                <a:effectLst/>
                <a:latin typeface="arial"/>
                <a:cs typeface="arial"/>
              </a:rPr>
              <a:t> 45° 21′ 00" SGŠ, 18° 59′ 24" IGD</a:t>
            </a:r>
            <a:endParaRPr lang="en-US" sz="2400" dirty="0">
              <a:solidFill>
                <a:schemeClr val="tx1"/>
              </a:solidFill>
              <a:latin typeface="arial"/>
              <a:cs typeface="arial"/>
            </a:endParaRPr>
          </a:p>
          <a:p>
            <a:pPr marL="383540" indent="-383540"/>
            <a:r>
              <a:rPr lang="nl-NL" sz="2400" dirty="0" err="1">
                <a:solidFill>
                  <a:schemeClr val="tx1"/>
                </a:solidFill>
                <a:latin typeface="arial"/>
                <a:cs typeface="arial"/>
              </a:rPr>
              <a:t>sjeverni</a:t>
            </a:r>
            <a:r>
              <a:rPr lang="nl-NL" sz="240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nl-NL" sz="2400" dirty="0" err="1">
                <a:solidFill>
                  <a:schemeClr val="tx1"/>
                </a:solidFill>
                <a:latin typeface="arial"/>
                <a:cs typeface="arial"/>
              </a:rPr>
              <a:t>umjereni</a:t>
            </a:r>
            <a:r>
              <a:rPr lang="nl-NL" sz="240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nl-NL" sz="2400" dirty="0" err="1">
                <a:solidFill>
                  <a:schemeClr val="tx1"/>
                </a:solidFill>
                <a:latin typeface="arial"/>
                <a:cs typeface="arial"/>
              </a:rPr>
              <a:t>toplinski</a:t>
            </a:r>
            <a:r>
              <a:rPr lang="nl-NL" sz="240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nl-NL" sz="2400" dirty="0" err="1">
                <a:solidFill>
                  <a:schemeClr val="tx1"/>
                </a:solidFill>
                <a:latin typeface="arial"/>
                <a:cs typeface="arial"/>
              </a:rPr>
              <a:t>pojas</a:t>
            </a:r>
            <a:r>
              <a:rPr lang="nl-NL" sz="2400" dirty="0">
                <a:solidFill>
                  <a:schemeClr val="tx1"/>
                </a:solidFill>
                <a:latin typeface="arial"/>
                <a:cs typeface="arial"/>
              </a:rPr>
              <a:t>; </a:t>
            </a:r>
            <a:r>
              <a:rPr lang="nl-NL" sz="2400" dirty="0" err="1">
                <a:solidFill>
                  <a:schemeClr val="tx1"/>
                </a:solidFill>
                <a:latin typeface="arial"/>
                <a:cs typeface="arial"/>
              </a:rPr>
              <a:t>sjeverna</a:t>
            </a:r>
            <a:r>
              <a:rPr lang="nl-NL" sz="240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nl-NL" sz="2400" dirty="0" err="1">
                <a:solidFill>
                  <a:schemeClr val="tx1"/>
                </a:solidFill>
                <a:latin typeface="arial"/>
                <a:cs typeface="arial"/>
              </a:rPr>
              <a:t>polutka</a:t>
            </a:r>
            <a:r>
              <a:rPr lang="nl-NL" sz="2400" dirty="0">
                <a:solidFill>
                  <a:schemeClr val="tx1"/>
                </a:solidFill>
                <a:latin typeface="arial"/>
                <a:cs typeface="arial"/>
              </a:rPr>
              <a:t> i </a:t>
            </a:r>
            <a:r>
              <a:rPr lang="nl-NL" sz="2400" dirty="0" err="1">
                <a:solidFill>
                  <a:schemeClr val="tx1"/>
                </a:solidFill>
                <a:latin typeface="arial"/>
                <a:cs typeface="arial"/>
              </a:rPr>
              <a:t>istočna</a:t>
            </a:r>
            <a:r>
              <a:rPr lang="nl-NL" sz="240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nl-NL" sz="2400" dirty="0" err="1">
                <a:solidFill>
                  <a:schemeClr val="tx1"/>
                </a:solidFill>
                <a:latin typeface="arial"/>
                <a:cs typeface="arial"/>
              </a:rPr>
              <a:t>polutka</a:t>
            </a:r>
            <a:endParaRPr lang="nl-NL" sz="2400" dirty="0">
              <a:solidFill>
                <a:schemeClr val="tx1"/>
              </a:solidFill>
              <a:latin typeface="arial"/>
              <a:cs typeface="arial"/>
            </a:endParaRPr>
          </a:p>
          <a:p>
            <a:pPr marL="383540" indent="-383540"/>
            <a:endParaRPr lang="nl-NL" b="0" i="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9FF1400-5744-436A-8D1D-6730C86FD2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984112" y="1445002"/>
            <a:ext cx="4933169" cy="805098"/>
          </a:xfrm>
        </p:spPr>
        <p:txBody>
          <a:bodyPr/>
          <a:lstStyle/>
          <a:p>
            <a:r>
              <a:rPr lang="en-US" sz="4400" b="1" i="1" dirty="0" err="1"/>
              <a:t>Geografski</a:t>
            </a:r>
            <a:r>
              <a:rPr lang="en-US" sz="4400" b="1" i="1" dirty="0"/>
              <a:t> </a:t>
            </a:r>
            <a:r>
              <a:rPr lang="en-US" sz="4400" b="1" i="1" dirty="0" err="1"/>
              <a:t>položaj</a:t>
            </a:r>
            <a:endParaRPr lang="en-US" sz="4400" b="1" i="1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4EC9D54-4146-4157-91DE-942F42BE4A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910718" y="2392688"/>
            <a:ext cx="5066284" cy="290038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83540" indent="-383540"/>
            <a:r>
              <a:rPr lang="it-IT" sz="2400" dirty="0" err="1">
                <a:solidFill>
                  <a:schemeClr val="tx1"/>
                </a:solidFill>
                <a:ea typeface="+mn-lt"/>
                <a:cs typeface="+mn-lt"/>
              </a:rPr>
              <a:t>istočni</a:t>
            </a:r>
            <a:r>
              <a:rPr lang="it-IT" sz="2400" dirty="0">
                <a:solidFill>
                  <a:schemeClr val="tx1"/>
                </a:solidFill>
                <a:ea typeface="+mn-lt"/>
                <a:cs typeface="+mn-lt"/>
              </a:rPr>
              <a:t> dio </a:t>
            </a:r>
            <a:r>
              <a:rPr lang="it-IT" sz="2400" dirty="0" err="1">
                <a:solidFill>
                  <a:schemeClr val="tx1"/>
                </a:solidFill>
                <a:ea typeface="+mn-lt"/>
                <a:cs typeface="+mn-lt"/>
              </a:rPr>
              <a:t>Republike</a:t>
            </a:r>
            <a:r>
              <a:rPr lang="it-IT" sz="2400" dirty="0">
                <a:solidFill>
                  <a:schemeClr val="tx1"/>
                </a:solidFill>
                <a:ea typeface="+mn-lt"/>
                <a:cs typeface="+mn-lt"/>
              </a:rPr>
              <a:t> </a:t>
            </a:r>
            <a:r>
              <a:rPr lang="it-IT" sz="2400" dirty="0" err="1">
                <a:solidFill>
                  <a:schemeClr val="tx1"/>
                </a:solidFill>
                <a:ea typeface="+mn-lt"/>
                <a:cs typeface="+mn-lt"/>
              </a:rPr>
              <a:t>Hrvatske</a:t>
            </a:r>
            <a:r>
              <a:rPr lang="it-IT" sz="2400" dirty="0">
                <a:solidFill>
                  <a:schemeClr val="tx1"/>
                </a:solidFill>
                <a:ea typeface="+mn-lt"/>
                <a:cs typeface="+mn-lt"/>
              </a:rPr>
              <a:t> - </a:t>
            </a:r>
          </a:p>
          <a:p>
            <a:pPr marL="0" indent="0">
              <a:buNone/>
            </a:pPr>
            <a:r>
              <a:rPr lang="it-IT" sz="2400" dirty="0" err="1">
                <a:solidFill>
                  <a:schemeClr val="tx1"/>
                </a:solidFill>
                <a:ea typeface="+mn-lt"/>
                <a:cs typeface="+mn-lt"/>
              </a:rPr>
              <a:t>između</a:t>
            </a:r>
            <a:r>
              <a:rPr lang="it-IT" sz="2400" dirty="0">
                <a:solidFill>
                  <a:schemeClr val="tx1"/>
                </a:solidFill>
                <a:ea typeface="+mn-lt"/>
                <a:cs typeface="+mn-lt"/>
              </a:rPr>
              <a:t> </a:t>
            </a:r>
            <a:r>
              <a:rPr lang="it-IT" sz="2400" dirty="0" err="1">
                <a:solidFill>
                  <a:schemeClr val="tx1"/>
                </a:solidFill>
                <a:ea typeface="+mn-lt"/>
                <a:cs typeface="+mn-lt"/>
              </a:rPr>
              <a:t>istočne</a:t>
            </a:r>
            <a:r>
              <a:rPr lang="it-IT" sz="2400" dirty="0">
                <a:solidFill>
                  <a:schemeClr val="tx1"/>
                </a:solidFill>
                <a:ea typeface="+mn-lt"/>
                <a:cs typeface="+mn-lt"/>
              </a:rPr>
              <a:t> </a:t>
            </a:r>
            <a:r>
              <a:rPr lang="it-IT" sz="2400" dirty="0" err="1">
                <a:solidFill>
                  <a:schemeClr val="tx1"/>
                </a:solidFill>
                <a:ea typeface="+mn-lt"/>
                <a:cs typeface="+mn-lt"/>
              </a:rPr>
              <a:t>Slavonije</a:t>
            </a:r>
            <a:r>
              <a:rPr lang="it-IT" sz="2400" dirty="0">
                <a:solidFill>
                  <a:schemeClr val="tx1"/>
                </a:solidFill>
                <a:ea typeface="+mn-lt"/>
                <a:cs typeface="+mn-lt"/>
              </a:rPr>
              <a:t> i </a:t>
            </a:r>
            <a:r>
              <a:rPr lang="it-IT" sz="2400" dirty="0" err="1">
                <a:solidFill>
                  <a:schemeClr val="tx1"/>
                </a:solidFill>
                <a:ea typeface="+mn-lt"/>
                <a:cs typeface="+mn-lt"/>
              </a:rPr>
              <a:t>zapadnog</a:t>
            </a:r>
            <a:r>
              <a:rPr lang="it-IT" sz="2400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it-IT" sz="2400" dirty="0" err="1">
                <a:solidFill>
                  <a:schemeClr val="tx1"/>
                </a:solidFill>
                <a:ea typeface="+mn-lt"/>
                <a:cs typeface="+mn-lt"/>
              </a:rPr>
              <a:t>Srijema</a:t>
            </a:r>
            <a:endParaRPr lang="it-IT" sz="2400" dirty="0">
              <a:solidFill>
                <a:schemeClr val="tx1"/>
              </a:solidFill>
              <a:ea typeface="+mn-lt"/>
              <a:cs typeface="+mn-lt"/>
            </a:endParaRPr>
          </a:p>
          <a:p>
            <a:pPr marL="383540" indent="-383540"/>
            <a:r>
              <a:rPr lang="it-IT" sz="2400" dirty="0" err="1">
                <a:solidFill>
                  <a:schemeClr val="tx1"/>
                </a:solidFill>
                <a:ea typeface="+mn-lt"/>
                <a:cs typeface="+mn-lt"/>
              </a:rPr>
              <a:t>rijeke</a:t>
            </a:r>
            <a:r>
              <a:rPr lang="it-IT" sz="2400" dirty="0">
                <a:solidFill>
                  <a:schemeClr val="tx1"/>
                </a:solidFill>
                <a:ea typeface="+mn-lt"/>
                <a:cs typeface="+mn-lt"/>
              </a:rPr>
              <a:t> </a:t>
            </a:r>
            <a:r>
              <a:rPr lang="it-IT" sz="2400" dirty="0" err="1">
                <a:solidFill>
                  <a:schemeClr val="tx1"/>
                </a:solidFill>
                <a:ea typeface="+mn-lt"/>
                <a:cs typeface="+mn-lt"/>
              </a:rPr>
              <a:t>Dunav</a:t>
            </a:r>
            <a:r>
              <a:rPr lang="it-IT" sz="2400" dirty="0">
                <a:solidFill>
                  <a:schemeClr val="tx1"/>
                </a:solidFill>
                <a:ea typeface="+mn-lt"/>
                <a:cs typeface="+mn-lt"/>
              </a:rPr>
              <a:t> i </a:t>
            </a:r>
            <a:r>
              <a:rPr lang="it-IT" sz="2400" dirty="0" err="1">
                <a:solidFill>
                  <a:schemeClr val="tx1"/>
                </a:solidFill>
                <a:ea typeface="+mn-lt"/>
                <a:cs typeface="+mn-lt"/>
              </a:rPr>
              <a:t>Vuka</a:t>
            </a:r>
            <a:r>
              <a:rPr lang="it-IT" sz="2400" dirty="0">
                <a:solidFill>
                  <a:schemeClr val="tx1"/>
                </a:solidFill>
                <a:ea typeface="+mn-lt"/>
                <a:cs typeface="+mn-lt"/>
              </a:rPr>
              <a:t> - </a:t>
            </a:r>
            <a:r>
              <a:rPr lang="it-IT" sz="2400" dirty="0" err="1">
                <a:solidFill>
                  <a:schemeClr val="tx1"/>
                </a:solidFill>
                <a:ea typeface="+mn-lt"/>
                <a:cs typeface="+mn-lt"/>
              </a:rPr>
              <a:t>riječna</a:t>
            </a:r>
            <a:r>
              <a:rPr lang="it-IT" sz="2400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it-IT" sz="2400" dirty="0" err="1">
                <a:solidFill>
                  <a:schemeClr val="tx1"/>
                </a:solidFill>
                <a:ea typeface="+mn-lt"/>
                <a:cs typeface="+mn-lt"/>
              </a:rPr>
              <a:t>luka</a:t>
            </a:r>
            <a:endParaRPr lang="it-IT" sz="2400">
              <a:solidFill>
                <a:schemeClr val="tx1"/>
              </a:solidFill>
              <a:ea typeface="+mn-lt"/>
              <a:cs typeface="+mn-lt"/>
            </a:endParaRPr>
          </a:p>
          <a:p>
            <a:pPr marL="383540" indent="-383540"/>
            <a:r>
              <a:rPr lang="it-IT" sz="2400" dirty="0" err="1">
                <a:solidFill>
                  <a:schemeClr val="tx1"/>
                </a:solidFill>
                <a:ea typeface="+mn-lt"/>
                <a:cs typeface="+mn-lt"/>
              </a:rPr>
              <a:t>Dunav</a:t>
            </a:r>
            <a:r>
              <a:rPr lang="it-IT" sz="2400" dirty="0">
                <a:solidFill>
                  <a:schemeClr val="tx1"/>
                </a:solidFill>
                <a:ea typeface="+mn-lt"/>
                <a:cs typeface="+mn-lt"/>
              </a:rPr>
              <a:t> - </a:t>
            </a:r>
            <a:r>
              <a:rPr lang="it-IT" sz="2400" dirty="0" err="1">
                <a:solidFill>
                  <a:schemeClr val="tx1"/>
                </a:solidFill>
                <a:ea typeface="+mn-lt"/>
                <a:cs typeface="+mn-lt"/>
              </a:rPr>
              <a:t>prirodna</a:t>
            </a:r>
            <a:r>
              <a:rPr lang="it-IT" sz="2400" dirty="0">
                <a:solidFill>
                  <a:schemeClr val="tx1"/>
                </a:solidFill>
                <a:ea typeface="+mn-lt"/>
                <a:cs typeface="+mn-lt"/>
              </a:rPr>
              <a:t> </a:t>
            </a:r>
            <a:r>
              <a:rPr lang="it-IT" sz="2400" dirty="0" err="1">
                <a:solidFill>
                  <a:schemeClr val="tx1"/>
                </a:solidFill>
                <a:ea typeface="+mn-lt"/>
                <a:cs typeface="+mn-lt"/>
              </a:rPr>
              <a:t>granica</a:t>
            </a:r>
            <a:r>
              <a:rPr lang="it-IT" sz="2400" dirty="0">
                <a:solidFill>
                  <a:schemeClr val="tx1"/>
                </a:solidFill>
                <a:ea typeface="+mn-lt"/>
                <a:cs typeface="+mn-lt"/>
              </a:rPr>
              <a:t> </a:t>
            </a:r>
            <a:r>
              <a:rPr lang="it-IT" sz="2400" dirty="0" err="1">
                <a:solidFill>
                  <a:schemeClr val="tx1"/>
                </a:solidFill>
                <a:ea typeface="+mn-lt"/>
                <a:cs typeface="+mn-lt"/>
              </a:rPr>
              <a:t>Hrvatske</a:t>
            </a:r>
            <a:r>
              <a:rPr lang="it-IT" sz="2400" dirty="0">
                <a:solidFill>
                  <a:schemeClr val="tx1"/>
                </a:solidFill>
                <a:ea typeface="+mn-lt"/>
                <a:cs typeface="+mn-lt"/>
              </a:rPr>
              <a:t> s </a:t>
            </a:r>
            <a:r>
              <a:rPr lang="it-IT" sz="2400" dirty="0" err="1">
                <a:solidFill>
                  <a:schemeClr val="tx1"/>
                </a:solidFill>
                <a:ea typeface="+mn-lt"/>
                <a:cs typeface="+mn-lt"/>
              </a:rPr>
              <a:t>Republikom</a:t>
            </a:r>
            <a:r>
              <a:rPr lang="it-IT" sz="2400" dirty="0">
                <a:solidFill>
                  <a:schemeClr val="tx1"/>
                </a:solidFill>
                <a:ea typeface="+mn-lt"/>
                <a:cs typeface="+mn-lt"/>
              </a:rPr>
              <a:t> </a:t>
            </a:r>
            <a:r>
              <a:rPr lang="it-IT" sz="2400" dirty="0" err="1">
                <a:solidFill>
                  <a:schemeClr val="tx1"/>
                </a:solidFill>
                <a:ea typeface="+mn-lt"/>
                <a:cs typeface="+mn-lt"/>
              </a:rPr>
              <a:t>Srbijom</a:t>
            </a:r>
            <a:r>
              <a:rPr lang="it-IT" sz="2400" dirty="0">
                <a:solidFill>
                  <a:schemeClr val="tx1"/>
                </a:solidFill>
                <a:ea typeface="+mn-lt"/>
                <a:cs typeface="+mn-lt"/>
              </a:rPr>
              <a:t>; Vojvodina</a:t>
            </a:r>
          </a:p>
          <a:p>
            <a:pPr marL="383540" indent="-383540"/>
            <a:endParaRPr lang="it-IT" sz="2400" dirty="0">
              <a:solidFill>
                <a:schemeClr val="tx1"/>
              </a:solidFill>
            </a:endParaRPr>
          </a:p>
          <a:p>
            <a:pPr marL="383540" indent="-383540"/>
            <a:endParaRPr lang="en-US" sz="2400" dirty="0"/>
          </a:p>
        </p:txBody>
      </p:sp>
      <p:pic>
        <p:nvPicPr>
          <p:cNvPr id="5" name="Picture 8" descr="Географија основцима - Geografska mreža - Meridijani i paralele | Facebook">
            <a:extLst>
              <a:ext uri="{FF2B5EF4-FFF2-40B4-BE49-F238E27FC236}">
                <a16:creationId xmlns:a16="http://schemas.microsoft.com/office/drawing/2014/main" id="{4EF59BAE-9D93-4354-86BA-3541B628A5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40000">
            <a:off x="583501" y="3688299"/>
            <a:ext cx="4089400" cy="22161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Elemento grafico 6" descr="Freccia dritta">
            <a:extLst>
              <a:ext uri="{FF2B5EF4-FFF2-40B4-BE49-F238E27FC236}">
                <a16:creationId xmlns:a16="http://schemas.microsoft.com/office/drawing/2014/main" id="{A3E7810C-903F-4319-BD5C-FC7430D02F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800000">
            <a:off x="3120886" y="2345636"/>
            <a:ext cx="238538" cy="238538"/>
          </a:xfrm>
          <a:prstGeom prst="rect">
            <a:avLst/>
          </a:prstGeom>
        </p:spPr>
      </p:pic>
      <p:pic>
        <p:nvPicPr>
          <p:cNvPr id="13" name="Picture 6" descr="Na plovnome putu Dunava u Vukovaru akcija potrage za nestalima iz Budimpešte">
            <a:extLst>
              <a:ext uri="{FF2B5EF4-FFF2-40B4-BE49-F238E27FC236}">
                <a16:creationId xmlns:a16="http://schemas.microsoft.com/office/drawing/2014/main" id="{2BDFD6AC-4FBF-4C8F-89F8-7A279D65C9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20000">
            <a:off x="9388540" y="249203"/>
            <a:ext cx="2575278" cy="14214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0" descr="Logo&#10;&#10;Description automatically generated">
            <a:extLst>
              <a:ext uri="{FF2B5EF4-FFF2-40B4-BE49-F238E27FC236}">
                <a16:creationId xmlns:a16="http://schemas.microsoft.com/office/drawing/2014/main" id="{89687DFC-C31E-466C-9BDF-3A4D7EF7250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280087" y="217273"/>
            <a:ext cx="1981201" cy="1480752"/>
          </a:xfrm>
          <a:prstGeom prst="rect">
            <a:avLst/>
          </a:prstGeom>
        </p:spPr>
      </p:pic>
      <p:pic>
        <p:nvPicPr>
          <p:cNvPr id="11" name="Graphic 11" descr="Man and woman with solid fill">
            <a:extLst>
              <a:ext uri="{FF2B5EF4-FFF2-40B4-BE49-F238E27FC236}">
                <a16:creationId xmlns:a16="http://schemas.microsoft.com/office/drawing/2014/main" id="{D6941A12-CC44-4217-8227-5E34754B0BB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674178" y="5535827"/>
            <a:ext cx="914400" cy="914400"/>
          </a:xfrm>
          <a:prstGeom prst="rect">
            <a:avLst/>
          </a:prstGeom>
        </p:spPr>
      </p:pic>
      <p:sp>
        <p:nvSpPr>
          <p:cNvPr id="12" name="Arrow: Right 11">
            <a:extLst>
              <a:ext uri="{FF2B5EF4-FFF2-40B4-BE49-F238E27FC236}">
                <a16:creationId xmlns:a16="http://schemas.microsoft.com/office/drawing/2014/main" id="{AA34E050-9F14-46E8-AB52-45272DEE8E58}"/>
              </a:ext>
            </a:extLst>
          </p:cNvPr>
          <p:cNvSpPr/>
          <p:nvPr/>
        </p:nvSpPr>
        <p:spPr>
          <a:xfrm>
            <a:off x="7305850" y="5410901"/>
            <a:ext cx="3521674" cy="13489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27 683 </a:t>
            </a:r>
            <a:r>
              <a:rPr lang="en-US" dirty="0" err="1"/>
              <a:t>st.</a:t>
            </a:r>
            <a:r>
              <a:rPr lang="en-US" dirty="0"/>
              <a:t> (2011.)</a:t>
            </a:r>
          </a:p>
        </p:txBody>
      </p:sp>
    </p:spTree>
    <p:extLst>
      <p:ext uri="{BB962C8B-B14F-4D97-AF65-F5344CB8AC3E}">
        <p14:creationId xmlns:p14="http://schemas.microsoft.com/office/powerpoint/2010/main" val="2401532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ljef">
            <a:extLst>
              <a:ext uri="{FF2B5EF4-FFF2-40B4-BE49-F238E27FC236}">
                <a16:creationId xmlns:a16="http://schemas.microsoft.com/office/drawing/2014/main" id="{5F6F4D72-898B-4E88-BCE8-4DD4EB12FC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20000">
            <a:off x="5067233" y="1152154"/>
            <a:ext cx="6601529" cy="48137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A4F5F0C9-2587-4513-A06F-07241B418A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108933" y="514716"/>
            <a:ext cx="9601196" cy="1303867"/>
          </a:xfrm>
        </p:spPr>
        <p:txBody>
          <a:bodyPr/>
          <a:lstStyle/>
          <a:p>
            <a:r>
              <a:rPr lang="it-IT" b="1" i="1" dirty="0" err="1"/>
              <a:t>Reljef</a:t>
            </a:r>
            <a:r>
              <a:rPr lang="it-IT" b="1" i="1" dirty="0"/>
              <a:t> i </a:t>
            </a:r>
            <a:r>
              <a:rPr lang="it-IT" b="1" i="1" dirty="0" err="1"/>
              <a:t>klima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E1358C7-E0A1-4488-9174-9EE37D3926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8859" y="1429926"/>
            <a:ext cx="4069645" cy="294169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83540" indent="-383540"/>
            <a:r>
              <a:rPr lang="it-IT" sz="2400" dirty="0" err="1"/>
              <a:t>istočnohrvatska</a:t>
            </a:r>
            <a:r>
              <a:rPr lang="it-IT" sz="2400" dirty="0"/>
              <a:t> </a:t>
            </a:r>
            <a:r>
              <a:rPr lang="it-IT" sz="2400" dirty="0" err="1"/>
              <a:t>ravnica</a:t>
            </a:r>
            <a:r>
              <a:rPr lang="it-IT" sz="2400" dirty="0"/>
              <a:t> – </a:t>
            </a:r>
            <a:r>
              <a:rPr lang="it-IT" sz="2400" dirty="0" err="1"/>
              <a:t>Panonska</a:t>
            </a:r>
            <a:r>
              <a:rPr lang="it-IT" sz="2400" dirty="0"/>
              <a:t> </a:t>
            </a:r>
            <a:r>
              <a:rPr lang="it-IT" sz="2400" dirty="0" err="1"/>
              <a:t>nizina</a:t>
            </a:r>
            <a:endParaRPr lang="it-IT" sz="2400" dirty="0"/>
          </a:p>
          <a:p>
            <a:pPr marL="383540" indent="-383540"/>
            <a:r>
              <a:rPr lang="it-IT" sz="2400" dirty="0" err="1"/>
              <a:t>Vukovarska</a:t>
            </a:r>
            <a:r>
              <a:rPr lang="it-IT" sz="2400" dirty="0"/>
              <a:t> </a:t>
            </a:r>
            <a:r>
              <a:rPr lang="it-IT" sz="2400" dirty="0" err="1"/>
              <a:t>lesna</a:t>
            </a:r>
            <a:r>
              <a:rPr lang="it-IT" sz="2400" dirty="0"/>
              <a:t> </a:t>
            </a:r>
            <a:r>
              <a:rPr lang="it-IT" sz="2400" dirty="0" err="1"/>
              <a:t>zaravan</a:t>
            </a:r>
            <a:endParaRPr lang="it-IT" sz="2400" dirty="0"/>
          </a:p>
          <a:p>
            <a:pPr marL="0" indent="0">
              <a:buNone/>
            </a:pPr>
            <a:endParaRPr lang="it-IT" sz="2400" dirty="0"/>
          </a:p>
          <a:p>
            <a:pPr marL="383540" indent="-383540"/>
            <a:endParaRPr lang="it-IT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BB04D09-4EE6-47A2-8FD3-C17FDC31BF13}"/>
              </a:ext>
            </a:extLst>
          </p:cNvPr>
          <p:cNvSpPr/>
          <p:nvPr/>
        </p:nvSpPr>
        <p:spPr>
          <a:xfrm rot="-780000">
            <a:off x="1524714" y="4091117"/>
            <a:ext cx="4946135" cy="1891777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Umjereno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topla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vlažna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klima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s </a:t>
            </a: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toplim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ljetom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– </a:t>
            </a: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Cfb</a:t>
            </a: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r>
              <a:rPr lang="en-US" dirty="0"/>
              <a:t>- 4 </a:t>
            </a:r>
            <a:r>
              <a:rPr lang="en-US" dirty="0" err="1"/>
              <a:t>godišnja</a:t>
            </a:r>
            <a:r>
              <a:rPr lang="en-US" dirty="0"/>
              <a:t> </a:t>
            </a:r>
            <a:r>
              <a:rPr lang="en-US" dirty="0" err="1"/>
              <a:t>doba</a:t>
            </a:r>
            <a:r>
              <a:rPr lang="en-US" dirty="0"/>
              <a:t>, </a:t>
            </a:r>
            <a:r>
              <a:rPr lang="en-US" dirty="0" err="1"/>
              <a:t>umjereni</a:t>
            </a:r>
            <a:r>
              <a:rPr lang="en-US" dirty="0"/>
              <a:t> </a:t>
            </a:r>
            <a:r>
              <a:rPr lang="en-US" dirty="0" err="1"/>
              <a:t>toplinski</a:t>
            </a:r>
            <a:r>
              <a:rPr lang="en-US" dirty="0"/>
              <a:t> </a:t>
            </a:r>
            <a:r>
              <a:rPr lang="en-US" dirty="0" err="1"/>
              <a:t>pojas</a:t>
            </a:r>
            <a:endParaRPr lang="en-US" dirty="0"/>
          </a:p>
          <a:p>
            <a:pPr algn="ctr"/>
            <a:r>
              <a:rPr lang="en-US" dirty="0"/>
              <a:t>- </a:t>
            </a:r>
            <a:r>
              <a:rPr lang="en-US" dirty="0" err="1"/>
              <a:t>ljeta</a:t>
            </a:r>
            <a:r>
              <a:rPr lang="en-US" dirty="0"/>
              <a:t> </a:t>
            </a:r>
            <a:r>
              <a:rPr lang="en-US" dirty="0" err="1"/>
              <a:t>topla</a:t>
            </a:r>
            <a:r>
              <a:rPr lang="en-US" dirty="0"/>
              <a:t> /</a:t>
            </a:r>
            <a:r>
              <a:rPr lang="en-US" dirty="0" err="1"/>
              <a:t>vruća</a:t>
            </a:r>
            <a:r>
              <a:rPr lang="en-US" dirty="0"/>
              <a:t>, </a:t>
            </a:r>
            <a:r>
              <a:rPr lang="en-US" dirty="0" err="1"/>
              <a:t>zime</a:t>
            </a:r>
            <a:r>
              <a:rPr lang="en-US" dirty="0"/>
              <a:t> </a:t>
            </a:r>
            <a:r>
              <a:rPr lang="en-US" dirty="0" err="1"/>
              <a:t>hladne</a:t>
            </a:r>
            <a:endParaRPr lang="en-US" dirty="0"/>
          </a:p>
          <a:p>
            <a:pPr algn="ctr"/>
            <a:r>
              <a:rPr lang="en-US" dirty="0"/>
              <a:t>- </a:t>
            </a:r>
            <a:r>
              <a:rPr lang="en-US" dirty="0" err="1"/>
              <a:t>padaline</a:t>
            </a:r>
            <a:r>
              <a:rPr lang="en-US" dirty="0"/>
              <a:t> </a:t>
            </a:r>
          </a:p>
        </p:txBody>
      </p:sp>
      <p:pic>
        <p:nvPicPr>
          <p:cNvPr id="5" name="Graphic 5" descr="Bar chart with solid fill">
            <a:extLst>
              <a:ext uri="{FF2B5EF4-FFF2-40B4-BE49-F238E27FC236}">
                <a16:creationId xmlns:a16="http://schemas.microsoft.com/office/drawing/2014/main" id="{1BBAD007-4815-49CD-BF0D-686A52683A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758435" y="3860114"/>
            <a:ext cx="914400" cy="914400"/>
          </a:xfrm>
          <a:prstGeom prst="rect">
            <a:avLst/>
          </a:prstGeom>
        </p:spPr>
      </p:pic>
      <p:sp>
        <p:nvSpPr>
          <p:cNvPr id="6" name="Arrow: Left 5">
            <a:extLst>
              <a:ext uri="{FF2B5EF4-FFF2-40B4-BE49-F238E27FC236}">
                <a16:creationId xmlns:a16="http://schemas.microsoft.com/office/drawing/2014/main" id="{BD0C5B34-61B5-4C30-84D6-EA2FDB1EE15F}"/>
              </a:ext>
            </a:extLst>
          </p:cNvPr>
          <p:cNvSpPr/>
          <p:nvPr/>
        </p:nvSpPr>
        <p:spPr>
          <a:xfrm>
            <a:off x="6168341" y="4599816"/>
            <a:ext cx="2409567" cy="140043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KLIMA</a:t>
            </a:r>
          </a:p>
        </p:txBody>
      </p:sp>
      <p:pic>
        <p:nvPicPr>
          <p:cNvPr id="7" name="Picture 7" descr="Logo&#10;&#10;Description automatically generated">
            <a:extLst>
              <a:ext uri="{FF2B5EF4-FFF2-40B4-BE49-F238E27FC236}">
                <a16:creationId xmlns:a16="http://schemas.microsoft.com/office/drawing/2014/main" id="{AB8D66B8-611E-4582-BE9A-24934CF888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76022" y="1030"/>
            <a:ext cx="27432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642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BBBF649-5B40-4923-970F-F2132F16BF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4712" y="685800"/>
            <a:ext cx="4760685" cy="1485900"/>
          </a:xfrm>
        </p:spPr>
        <p:txBody>
          <a:bodyPr>
            <a:normAutofit/>
          </a:bodyPr>
          <a:lstStyle/>
          <a:p>
            <a:r>
              <a:rPr lang="it-IT" err="1"/>
              <a:t>Vegetacija</a:t>
            </a:r>
            <a:r>
              <a:rPr lang="it-IT"/>
              <a:t> </a:t>
            </a:r>
          </a:p>
        </p:txBody>
      </p:sp>
      <p:pic>
        <p:nvPicPr>
          <p:cNvPr id="4100" name="Picture 4" descr="Obična jela (Abies alba)">
            <a:extLst>
              <a:ext uri="{FF2B5EF4-FFF2-40B4-BE49-F238E27FC236}">
                <a16:creationId xmlns:a16="http://schemas.microsoft.com/office/drawing/2014/main" id="{57191C0B-5DB0-4BF4-8494-881B885BC4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5400000">
            <a:off x="-64861" y="761649"/>
            <a:ext cx="2476878" cy="1648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Opis i karakteristike hrasta lužnjaka">
            <a:extLst>
              <a:ext uri="{FF2B5EF4-FFF2-40B4-BE49-F238E27FC236}">
                <a16:creationId xmlns:a16="http://schemas.microsoft.com/office/drawing/2014/main" id="{375DDBB9-7D02-4E05-BCFD-7A1689DED0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70415" y="525223"/>
            <a:ext cx="3311275" cy="212110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119" name="Segnaposto contenuto 2">
            <a:extLst>
              <a:ext uri="{FF2B5EF4-FFF2-40B4-BE49-F238E27FC236}">
                <a16:creationId xmlns:a16="http://schemas.microsoft.com/office/drawing/2014/main" id="{9D2BC621-CC3D-4AA9-9B55-BE3D27C2E35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694714" y="2285999"/>
          <a:ext cx="4760685" cy="37498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4102" name="Picture 6" descr="Javor mliječ – Drijen">
            <a:extLst>
              <a:ext uri="{FF2B5EF4-FFF2-40B4-BE49-F238E27FC236}">
                <a16:creationId xmlns:a16="http://schemas.microsoft.com/office/drawing/2014/main" id="{566225E3-6919-4A83-85BA-A2457C48EC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13791" y="4887997"/>
            <a:ext cx="1608667" cy="112427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Chart, line chart&#10;&#10;Description automatically generated">
            <a:extLst>
              <a:ext uri="{FF2B5EF4-FFF2-40B4-BE49-F238E27FC236}">
                <a16:creationId xmlns:a16="http://schemas.microsoft.com/office/drawing/2014/main" id="{987EF78D-56CC-43AA-A277-56822E5B3CA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660000">
            <a:off x="438385" y="2362211"/>
            <a:ext cx="4394132" cy="3452303"/>
          </a:xfrm>
          <a:prstGeom prst="rect">
            <a:avLst/>
          </a:prstGeom>
        </p:spPr>
      </p:pic>
      <p:pic>
        <p:nvPicPr>
          <p:cNvPr id="20" name="Picture 20" descr="Logo&#10;&#10;Description automatically generated">
            <a:extLst>
              <a:ext uri="{FF2B5EF4-FFF2-40B4-BE49-F238E27FC236}">
                <a16:creationId xmlns:a16="http://schemas.microsoft.com/office/drawing/2014/main" id="{FF17F514-C862-4EBB-835F-4DC0164FB89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006914" y="1030"/>
            <a:ext cx="27432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230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12AC1AF4-74CD-4E40-9855-82A378423C67}"/>
              </a:ext>
            </a:extLst>
          </p:cNvPr>
          <p:cNvSpPr/>
          <p:nvPr/>
        </p:nvSpPr>
        <p:spPr>
          <a:xfrm rot="20940000">
            <a:off x="6339607" y="1028678"/>
            <a:ext cx="4672660" cy="22008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 err="1"/>
              <a:t>Vukovarska</a:t>
            </a:r>
            <a:r>
              <a:rPr lang="en-US" dirty="0"/>
              <a:t> </a:t>
            </a:r>
            <a:r>
              <a:rPr lang="en-US" dirty="0" err="1"/>
              <a:t>gospodarska</a:t>
            </a:r>
            <a:r>
              <a:rPr lang="en-US" dirty="0"/>
              <a:t> zona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 err="1"/>
              <a:t>Poduzetnička</a:t>
            </a:r>
            <a:r>
              <a:rPr lang="en-US" dirty="0"/>
              <a:t> zona </a:t>
            </a:r>
            <a:r>
              <a:rPr lang="en-US" dirty="0" err="1"/>
              <a:t>Priljevo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80E4546D-E01E-44CC-8C2F-066ECB49FE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880505" y="570760"/>
            <a:ext cx="9601196" cy="1303867"/>
          </a:xfrm>
        </p:spPr>
        <p:txBody>
          <a:bodyPr/>
          <a:lstStyle/>
          <a:p>
            <a:r>
              <a:rPr lang="it-IT" dirty="0"/>
              <a:t>Gospodarstvo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636A821-64FB-423A-BBA4-2F2A7B5E53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683026"/>
            <a:ext cx="9601200" cy="418437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83540" indent="-383540"/>
            <a:r>
              <a:rPr lang="it-IT" dirty="0" err="1">
                <a:solidFill>
                  <a:schemeClr val="tx1"/>
                </a:solidFill>
                <a:latin typeface="+mj-lt"/>
              </a:rPr>
              <a:t>poljoprivreda</a:t>
            </a:r>
            <a:r>
              <a:rPr lang="it-IT" dirty="0">
                <a:solidFill>
                  <a:schemeClr val="tx1"/>
                </a:solidFill>
                <a:latin typeface="+mj-lt"/>
              </a:rPr>
              <a:t>, </a:t>
            </a:r>
            <a:r>
              <a:rPr lang="it-IT" dirty="0" err="1">
                <a:solidFill>
                  <a:schemeClr val="tx1"/>
                </a:solidFill>
                <a:latin typeface="+mj-lt"/>
              </a:rPr>
              <a:t>trgovina</a:t>
            </a:r>
            <a:r>
              <a:rPr lang="it-IT" dirty="0">
                <a:solidFill>
                  <a:schemeClr val="tx1"/>
                </a:solidFill>
                <a:latin typeface="+mj-lt"/>
              </a:rPr>
              <a:t>, </a:t>
            </a:r>
            <a:r>
              <a:rPr lang="it-IT" dirty="0" err="1">
                <a:solidFill>
                  <a:schemeClr val="tx1"/>
                </a:solidFill>
                <a:latin typeface="+mj-lt"/>
              </a:rPr>
              <a:t>industrija</a:t>
            </a:r>
            <a:r>
              <a:rPr lang="it-IT" dirty="0">
                <a:solidFill>
                  <a:schemeClr val="tx1"/>
                </a:solidFill>
                <a:latin typeface="+mj-lt"/>
              </a:rPr>
              <a:t>, </a:t>
            </a:r>
            <a:r>
              <a:rPr lang="it-IT" dirty="0" err="1">
                <a:solidFill>
                  <a:schemeClr val="tx1"/>
                </a:solidFill>
                <a:latin typeface="+mj-lt"/>
              </a:rPr>
              <a:t>turizam</a:t>
            </a:r>
            <a:endParaRPr lang="en-US" dirty="0" err="1">
              <a:solidFill>
                <a:schemeClr val="tx1"/>
              </a:solidFill>
            </a:endParaRPr>
          </a:p>
          <a:p>
            <a:pPr marL="383540" indent="-383540"/>
            <a:r>
              <a:rPr lang="it-IT" dirty="0" err="1">
                <a:solidFill>
                  <a:schemeClr val="tx1"/>
                </a:solidFill>
                <a:latin typeface="+mj-lt"/>
              </a:rPr>
              <a:t>propast</a:t>
            </a:r>
            <a:r>
              <a:rPr lang="it-IT" dirty="0">
                <a:solidFill>
                  <a:schemeClr val="tx1"/>
                </a:solidFill>
                <a:latin typeface="+mj-lt"/>
              </a:rPr>
              <a:t> </a:t>
            </a:r>
            <a:r>
              <a:rPr lang="it-IT" dirty="0" err="1">
                <a:solidFill>
                  <a:schemeClr val="tx1"/>
                </a:solidFill>
                <a:latin typeface="+mj-lt"/>
              </a:rPr>
              <a:t>tvornica</a:t>
            </a:r>
            <a:r>
              <a:rPr lang="it-IT" dirty="0">
                <a:solidFill>
                  <a:schemeClr val="tx1"/>
                </a:solidFill>
                <a:latin typeface="+mj-lt"/>
              </a:rPr>
              <a:t> -  </a:t>
            </a:r>
            <a:r>
              <a:rPr lang="it-IT" dirty="0" err="1">
                <a:solidFill>
                  <a:schemeClr val="tx1"/>
                </a:solidFill>
                <a:latin typeface="+mj-lt"/>
              </a:rPr>
              <a:t>Domovinski</a:t>
            </a:r>
            <a:r>
              <a:rPr lang="it-IT" dirty="0">
                <a:solidFill>
                  <a:schemeClr val="tx1"/>
                </a:solidFill>
                <a:latin typeface="+mj-lt"/>
              </a:rPr>
              <a:t> </a:t>
            </a:r>
            <a:r>
              <a:rPr lang="it-IT" dirty="0" err="1">
                <a:solidFill>
                  <a:schemeClr val="tx1"/>
                </a:solidFill>
                <a:latin typeface="+mj-lt"/>
              </a:rPr>
              <a:t>rat</a:t>
            </a:r>
            <a:endParaRPr lang="it-IT" dirty="0" err="1">
              <a:solidFill>
                <a:schemeClr val="tx1"/>
              </a:solidFill>
            </a:endParaRPr>
          </a:p>
          <a:p>
            <a:pPr marL="383540" indent="-383540"/>
            <a:r>
              <a:rPr lang="it-IT" dirty="0" err="1">
                <a:solidFill>
                  <a:schemeClr val="tx1"/>
                </a:solidFill>
                <a:latin typeface="+mj-lt"/>
              </a:rPr>
              <a:t>iseljavanje</a:t>
            </a:r>
            <a:r>
              <a:rPr lang="it-IT" dirty="0">
                <a:solidFill>
                  <a:schemeClr val="tx1"/>
                </a:solidFill>
                <a:latin typeface="+mj-lt"/>
              </a:rPr>
              <a:t> </a:t>
            </a:r>
            <a:r>
              <a:rPr lang="it-IT" dirty="0" err="1">
                <a:solidFill>
                  <a:schemeClr val="tx1"/>
                </a:solidFill>
                <a:latin typeface="+mj-lt"/>
              </a:rPr>
              <a:t>stanovništva</a:t>
            </a:r>
            <a:r>
              <a:rPr lang="it-IT" dirty="0">
                <a:solidFill>
                  <a:schemeClr val="tx1"/>
                </a:solidFill>
                <a:latin typeface="+mj-lt"/>
              </a:rPr>
              <a:t> </a:t>
            </a:r>
          </a:p>
        </p:txBody>
      </p:sp>
      <p:pic>
        <p:nvPicPr>
          <p:cNvPr id="5122" name="Picture 2" descr="Šta je ostalo od nekadašnjeg giganta Borovo | TEME Vijesti | Al Jazeera">
            <a:extLst>
              <a:ext uri="{FF2B5EF4-FFF2-40B4-BE49-F238E27FC236}">
                <a16:creationId xmlns:a16="http://schemas.microsoft.com/office/drawing/2014/main" id="{49CDDE4A-5B32-49D9-966B-7F0F9033AA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0000">
            <a:off x="615812" y="3238501"/>
            <a:ext cx="5142948" cy="26957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A5FA75ED-07B0-4D38-B01C-DAE67B895E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1865" y="448505"/>
            <a:ext cx="2743200" cy="632074"/>
          </a:xfrm>
          <a:prstGeom prst="rect">
            <a:avLst/>
          </a:prstGeom>
        </p:spPr>
      </p:pic>
      <p:pic>
        <p:nvPicPr>
          <p:cNvPr id="6" name="Picture 6" descr="Diagram&#10;&#10;Description automatically generated">
            <a:extLst>
              <a:ext uri="{FF2B5EF4-FFF2-40B4-BE49-F238E27FC236}">
                <a16:creationId xmlns:a16="http://schemas.microsoft.com/office/drawing/2014/main" id="{4711BF44-8F46-4B82-A1C3-E1204E2D9B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4157" y="3146152"/>
            <a:ext cx="5080685" cy="36445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7" descr="Logo&#10;&#10;Description automatically generated">
            <a:extLst>
              <a:ext uri="{FF2B5EF4-FFF2-40B4-BE49-F238E27FC236}">
                <a16:creationId xmlns:a16="http://schemas.microsoft.com/office/drawing/2014/main" id="{2959B6D0-F0EA-4183-B2A8-440428B21C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93357" y="176084"/>
            <a:ext cx="2166551" cy="1604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249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ski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235</TotalTime>
  <Words>440</Words>
  <Application>Microsoft Office PowerPoint</Application>
  <PresentationFormat>Široki zaslon</PresentationFormat>
  <Paragraphs>78</Paragraphs>
  <Slides>19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19</vt:i4>
      </vt:variant>
    </vt:vector>
  </HeadingPairs>
  <TitlesOfParts>
    <vt:vector size="24" baseType="lpstr">
      <vt:lpstr>Arial</vt:lpstr>
      <vt:lpstr>Arial</vt:lpstr>
      <vt:lpstr>Franklin Gothic Book</vt:lpstr>
      <vt:lpstr>Garamond</vt:lpstr>
      <vt:lpstr>Organski</vt:lpstr>
      <vt:lpstr>Dan sjećanja na žrtve Vukovara i Škabrnje</vt:lpstr>
      <vt:lpstr>Vučedolska golubica - prapovijest</vt:lpstr>
      <vt:lpstr>Vukovar – stari vijek</vt:lpstr>
      <vt:lpstr>Vukovar – srednji vijek</vt:lpstr>
      <vt:lpstr>Vukovar – novi vijek</vt:lpstr>
      <vt:lpstr> Geografski smještaj</vt:lpstr>
      <vt:lpstr>Reljef i klima</vt:lpstr>
      <vt:lpstr>Vegetacija </vt:lpstr>
      <vt:lpstr>Gospodarstvo </vt:lpstr>
      <vt:lpstr>Prometna važnost</vt:lpstr>
      <vt:lpstr>Početak agresije na Vukovar</vt:lpstr>
      <vt:lpstr>PowerPoint prezentacija</vt:lpstr>
      <vt:lpstr>Bitka za Vukovar  </vt:lpstr>
      <vt:lpstr>Trpinjska cesta – groblje tenkove</vt:lpstr>
      <vt:lpstr>Snimka Vukovara nakon pada</vt:lpstr>
      <vt:lpstr>Masovna grobnica - Ovčara</vt:lpstr>
      <vt:lpstr>Heroji Vukovara</vt:lpstr>
      <vt:lpstr>Vukovar danas</vt:lpstr>
      <vt:lpstr>PowerPoint prezentacija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Dan sjećanja na žrtve Vukovara i Škabrnje</dc:title>
  <dc:creator>Windows korisnik</dc:creator>
  <cp:lastModifiedBy>Windows korisnik</cp:lastModifiedBy>
  <cp:revision>28</cp:revision>
  <dcterms:created xsi:type="dcterms:W3CDTF">2021-10-27T10:08:53Z</dcterms:created>
  <dcterms:modified xsi:type="dcterms:W3CDTF">2021-11-15T06:38:58Z</dcterms:modified>
</cp:coreProperties>
</file>